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14" r:id="rId2"/>
    <p:sldId id="318" r:id="rId3"/>
    <p:sldId id="305" r:id="rId4"/>
  </p:sldIdLst>
  <p:sldSz cx="9144000" cy="6858000" type="screen4x3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Mørkt layout 1 - Markering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ema til typografi 2 - Markering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4C1A8A3-306A-4EB7-A6B1-4F7E0EB9C5D6}" styleName="Mellemlayout 3 - Markering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llemlayout 3 - Markerin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6837" autoAdjust="0"/>
  </p:normalViewPr>
  <p:slideViewPr>
    <p:cSldViewPr>
      <p:cViewPr varScale="1">
        <p:scale>
          <a:sx n="132" d="100"/>
          <a:sy n="132" d="100"/>
        </p:scale>
        <p:origin x="134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593EB52-6EDB-4633-8BA6-BA0F00405E14}" type="datetimeFigureOut">
              <a:rPr lang="da-DK"/>
              <a:pPr>
                <a:defRPr/>
              </a:pPr>
              <a:t>06-03-2024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EA4CE00-DB13-4DAC-AC52-FE273C5D110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ngør_PP_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ktangel 5"/>
          <p:cNvSpPr/>
          <p:nvPr/>
        </p:nvSpPr>
        <p:spPr>
          <a:xfrm>
            <a:off x="1258888" y="1700213"/>
            <a:ext cx="6553200" cy="30241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7" name="Billed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371475"/>
            <a:ext cx="10414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ktangel 7"/>
          <p:cNvSpPr/>
          <p:nvPr/>
        </p:nvSpPr>
        <p:spPr>
          <a:xfrm>
            <a:off x="-2066925" y="0"/>
            <a:ext cx="1655762" cy="2232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9" name="Tekstfelt 13"/>
          <p:cNvSpPr txBox="1">
            <a:spLocks noChangeArrowheads="1"/>
          </p:cNvSpPr>
          <p:nvPr/>
        </p:nvSpPr>
        <p:spPr bwMode="auto">
          <a:xfrm>
            <a:off x="-1995488" y="620713"/>
            <a:ext cx="17287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a-DK" altLang="da-DK" sz="7200">
                <a:solidFill>
                  <a:srgbClr val="002060"/>
                </a:solidFill>
              </a:rPr>
              <a:t>0/4</a:t>
            </a:r>
          </a:p>
        </p:txBody>
      </p:sp>
      <p:sp>
        <p:nvSpPr>
          <p:cNvPr id="10" name="Tekstfelt 14"/>
          <p:cNvSpPr txBox="1">
            <a:spLocks noChangeArrowheads="1"/>
          </p:cNvSpPr>
          <p:nvPr/>
        </p:nvSpPr>
        <p:spPr bwMode="auto">
          <a:xfrm>
            <a:off x="-1851025" y="144463"/>
            <a:ext cx="12239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a-DK" altLang="da-DK" sz="3600"/>
              <a:t>FRISE</a:t>
            </a:r>
          </a:p>
        </p:txBody>
      </p:sp>
      <p:sp>
        <p:nvSpPr>
          <p:cNvPr id="11" name="Titel 3"/>
          <p:cNvSpPr txBox="1">
            <a:spLocks/>
          </p:cNvSpPr>
          <p:nvPr/>
        </p:nvSpPr>
        <p:spPr>
          <a:xfrm>
            <a:off x="-2066925" y="1820863"/>
            <a:ext cx="1655762" cy="30956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FORSIDE</a:t>
            </a:r>
            <a:endParaRPr lang="da-DK" dirty="0">
              <a:solidFill>
                <a:srgbClr val="0070C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2427820"/>
            <a:ext cx="5688632" cy="1001180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13"/>
          </p:nvPr>
        </p:nvSpPr>
        <p:spPr>
          <a:xfrm>
            <a:off x="1258888" y="1220852"/>
            <a:ext cx="6553200" cy="43874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14"/>
          </p:nvPr>
        </p:nvSpPr>
        <p:spPr>
          <a:xfrm>
            <a:off x="1691680" y="3789363"/>
            <a:ext cx="5688632" cy="7921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257938416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lsingør_1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ktangel 4"/>
          <p:cNvSpPr/>
          <p:nvPr/>
        </p:nvSpPr>
        <p:spPr>
          <a:xfrm>
            <a:off x="-2066925" y="0"/>
            <a:ext cx="1655762" cy="2232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6" name="Tekstfelt 11"/>
          <p:cNvSpPr txBox="1">
            <a:spLocks noChangeArrowheads="1"/>
          </p:cNvSpPr>
          <p:nvPr/>
        </p:nvSpPr>
        <p:spPr bwMode="auto">
          <a:xfrm>
            <a:off x="-1995488" y="720725"/>
            <a:ext cx="17287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a-DK" altLang="da-DK" sz="7200">
                <a:solidFill>
                  <a:srgbClr val="002060"/>
                </a:solidFill>
              </a:rPr>
              <a:t>1/4</a:t>
            </a:r>
          </a:p>
        </p:txBody>
      </p:sp>
      <p:sp>
        <p:nvSpPr>
          <p:cNvPr id="7" name="Tekstfelt 12"/>
          <p:cNvSpPr txBox="1">
            <a:spLocks noChangeArrowheads="1"/>
          </p:cNvSpPr>
          <p:nvPr/>
        </p:nvSpPr>
        <p:spPr bwMode="auto">
          <a:xfrm>
            <a:off x="-1851025" y="144463"/>
            <a:ext cx="12239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a-DK" altLang="da-DK" sz="3600"/>
              <a:t>FRISE</a:t>
            </a:r>
          </a:p>
        </p:txBody>
      </p:sp>
      <p:pic>
        <p:nvPicPr>
          <p:cNvPr id="8" name="Billed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46063"/>
            <a:ext cx="104140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4056" y="1691010"/>
            <a:ext cx="8292744" cy="3729545"/>
          </a:xfrm>
        </p:spPr>
        <p:txBody>
          <a:bodyPr lIns="0" tIns="0" rIns="0" bIns="0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10"/>
          </p:nvPr>
        </p:nvSpPr>
        <p:spPr>
          <a:xfrm>
            <a:off x="393700" y="764704"/>
            <a:ext cx="8293100" cy="7207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4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da-DK" smtClean="0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4023259159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lsingør_2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ktangel 4"/>
          <p:cNvSpPr/>
          <p:nvPr/>
        </p:nvSpPr>
        <p:spPr>
          <a:xfrm>
            <a:off x="-2066925" y="0"/>
            <a:ext cx="1655762" cy="2232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6" name="Tekstfelt 11"/>
          <p:cNvSpPr txBox="1">
            <a:spLocks noChangeArrowheads="1"/>
          </p:cNvSpPr>
          <p:nvPr/>
        </p:nvSpPr>
        <p:spPr bwMode="auto">
          <a:xfrm>
            <a:off x="-1995488" y="720725"/>
            <a:ext cx="17287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a-DK" altLang="da-DK" sz="7200">
                <a:solidFill>
                  <a:srgbClr val="002060"/>
                </a:solidFill>
              </a:rPr>
              <a:t>2/4</a:t>
            </a:r>
          </a:p>
        </p:txBody>
      </p:sp>
      <p:sp>
        <p:nvSpPr>
          <p:cNvPr id="7" name="Tekstfelt 12"/>
          <p:cNvSpPr txBox="1">
            <a:spLocks noChangeArrowheads="1"/>
          </p:cNvSpPr>
          <p:nvPr/>
        </p:nvSpPr>
        <p:spPr bwMode="auto">
          <a:xfrm>
            <a:off x="-1851025" y="144463"/>
            <a:ext cx="12239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a-DK" altLang="da-DK" sz="3600"/>
              <a:t>FRISE</a:t>
            </a:r>
          </a:p>
        </p:txBody>
      </p:sp>
      <p:pic>
        <p:nvPicPr>
          <p:cNvPr id="8" name="Billed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46063"/>
            <a:ext cx="104140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ladsholder til indhold 2"/>
          <p:cNvSpPr>
            <a:spLocks noGrp="1"/>
          </p:cNvSpPr>
          <p:nvPr>
            <p:ph idx="1"/>
          </p:nvPr>
        </p:nvSpPr>
        <p:spPr>
          <a:xfrm>
            <a:off x="394056" y="1691010"/>
            <a:ext cx="8292744" cy="3729545"/>
          </a:xfrm>
        </p:spPr>
        <p:txBody>
          <a:bodyPr lIns="0" tIns="0" rIns="0" bIns="0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5" name="Pladsholder til tekst 24"/>
          <p:cNvSpPr>
            <a:spLocks noGrp="1"/>
          </p:cNvSpPr>
          <p:nvPr>
            <p:ph type="body" sz="quarter" idx="13"/>
          </p:nvPr>
        </p:nvSpPr>
        <p:spPr>
          <a:xfrm>
            <a:off x="393700" y="764704"/>
            <a:ext cx="8293100" cy="7207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4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da-DK" smtClean="0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3426088404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elsingør_3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ktangel 4"/>
          <p:cNvSpPr/>
          <p:nvPr/>
        </p:nvSpPr>
        <p:spPr>
          <a:xfrm>
            <a:off x="-2066925" y="0"/>
            <a:ext cx="1655762" cy="2232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6" name="Tekstfelt 11"/>
          <p:cNvSpPr txBox="1">
            <a:spLocks noChangeArrowheads="1"/>
          </p:cNvSpPr>
          <p:nvPr/>
        </p:nvSpPr>
        <p:spPr bwMode="auto">
          <a:xfrm>
            <a:off x="-1995488" y="720725"/>
            <a:ext cx="17287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a-DK" altLang="da-DK" sz="7200">
                <a:solidFill>
                  <a:srgbClr val="002060"/>
                </a:solidFill>
              </a:rPr>
              <a:t>3/4</a:t>
            </a:r>
          </a:p>
        </p:txBody>
      </p:sp>
      <p:sp>
        <p:nvSpPr>
          <p:cNvPr id="7" name="Tekstfelt 12"/>
          <p:cNvSpPr txBox="1">
            <a:spLocks noChangeArrowheads="1"/>
          </p:cNvSpPr>
          <p:nvPr/>
        </p:nvSpPr>
        <p:spPr bwMode="auto">
          <a:xfrm>
            <a:off x="-1851025" y="144463"/>
            <a:ext cx="12239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a-DK" altLang="da-DK" sz="3600"/>
              <a:t>FRISE</a:t>
            </a:r>
          </a:p>
        </p:txBody>
      </p:sp>
      <p:pic>
        <p:nvPicPr>
          <p:cNvPr id="8" name="Billed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46063"/>
            <a:ext cx="104140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ladsholder til indhold 2"/>
          <p:cNvSpPr>
            <a:spLocks noGrp="1"/>
          </p:cNvSpPr>
          <p:nvPr>
            <p:ph idx="1"/>
          </p:nvPr>
        </p:nvSpPr>
        <p:spPr>
          <a:xfrm>
            <a:off x="394056" y="1691010"/>
            <a:ext cx="8292744" cy="3729545"/>
          </a:xfrm>
        </p:spPr>
        <p:txBody>
          <a:bodyPr lIns="0" tIns="0" rIns="0" bIns="0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5" name="Pladsholder til tekst 24"/>
          <p:cNvSpPr>
            <a:spLocks noGrp="1"/>
          </p:cNvSpPr>
          <p:nvPr>
            <p:ph type="body" sz="quarter" idx="13"/>
          </p:nvPr>
        </p:nvSpPr>
        <p:spPr>
          <a:xfrm>
            <a:off x="393700" y="764704"/>
            <a:ext cx="8293100" cy="7207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4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da-DK" smtClean="0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3522570141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elsingør_4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ktangel 4"/>
          <p:cNvSpPr/>
          <p:nvPr/>
        </p:nvSpPr>
        <p:spPr>
          <a:xfrm>
            <a:off x="-2066925" y="0"/>
            <a:ext cx="1655762" cy="2232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6" name="Tekstfelt 11"/>
          <p:cNvSpPr txBox="1">
            <a:spLocks noChangeArrowheads="1"/>
          </p:cNvSpPr>
          <p:nvPr/>
        </p:nvSpPr>
        <p:spPr bwMode="auto">
          <a:xfrm>
            <a:off x="-1995488" y="720725"/>
            <a:ext cx="17287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a-DK" altLang="da-DK" sz="7200">
                <a:solidFill>
                  <a:srgbClr val="002060"/>
                </a:solidFill>
              </a:rPr>
              <a:t>4/4</a:t>
            </a:r>
          </a:p>
        </p:txBody>
      </p:sp>
      <p:sp>
        <p:nvSpPr>
          <p:cNvPr id="7" name="Tekstfelt 12"/>
          <p:cNvSpPr txBox="1">
            <a:spLocks noChangeArrowheads="1"/>
          </p:cNvSpPr>
          <p:nvPr/>
        </p:nvSpPr>
        <p:spPr bwMode="auto">
          <a:xfrm>
            <a:off x="-1851025" y="144463"/>
            <a:ext cx="12239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a-DK" altLang="da-DK" sz="3600"/>
              <a:t>FRISE</a:t>
            </a:r>
          </a:p>
        </p:txBody>
      </p:sp>
      <p:pic>
        <p:nvPicPr>
          <p:cNvPr id="8" name="Billed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46063"/>
            <a:ext cx="104140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ladsholder til indhold 2"/>
          <p:cNvSpPr>
            <a:spLocks noGrp="1"/>
          </p:cNvSpPr>
          <p:nvPr>
            <p:ph idx="1"/>
          </p:nvPr>
        </p:nvSpPr>
        <p:spPr>
          <a:xfrm>
            <a:off x="394056" y="1691010"/>
            <a:ext cx="8292744" cy="3729545"/>
          </a:xfrm>
        </p:spPr>
        <p:txBody>
          <a:bodyPr lIns="0" tIns="0" rIns="0" bIns="0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5" name="Pladsholder til tekst 24"/>
          <p:cNvSpPr>
            <a:spLocks noGrp="1"/>
          </p:cNvSpPr>
          <p:nvPr>
            <p:ph type="body" sz="quarter" idx="13"/>
          </p:nvPr>
        </p:nvSpPr>
        <p:spPr>
          <a:xfrm>
            <a:off x="393700" y="764704"/>
            <a:ext cx="8293100" cy="7207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4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da-DK" smtClean="0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4147097843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i master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i master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C0DB57-5885-4129-A289-08E7249B78CB}" type="datetimeFigureOut">
              <a:rPr lang="da-DK"/>
              <a:pPr>
                <a:defRPr/>
              </a:pPr>
              <a:t>06-03-2024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88D6C9-2B56-4469-BA38-B2C5B1ADAB6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-207963" y="-193675"/>
            <a:ext cx="9545638" cy="7248525"/>
          </a:xfrm>
          <a:prstGeom prst="rect">
            <a:avLst/>
          </a:prstGeom>
          <a:noFill/>
          <a:ln w="390525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-2413000" y="-381000"/>
            <a:ext cx="2205037" cy="27781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9" name="Ligebenet trekant 8"/>
          <p:cNvSpPr/>
          <p:nvPr/>
        </p:nvSpPr>
        <p:spPr>
          <a:xfrm rot="16200000">
            <a:off x="-2270919" y="1324769"/>
            <a:ext cx="1889125" cy="2147887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</p:sldLayoutIdLst>
  <p:transition spd="slow">
    <p:push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4"/>
          <p:cNvSpPr txBox="1">
            <a:spLocks/>
          </p:cNvSpPr>
          <p:nvPr/>
        </p:nvSpPr>
        <p:spPr bwMode="auto">
          <a:xfrm>
            <a:off x="539552" y="548680"/>
            <a:ext cx="5472656" cy="43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da-DK" sz="1800" b="1" dirty="0" smtClean="0"/>
              <a:t>Foreslået takstændring pr. 1.8.24</a:t>
            </a:r>
          </a:p>
          <a:p>
            <a:pPr fontAlgn="auto">
              <a:spcAft>
                <a:spcPts val="0"/>
              </a:spcAft>
              <a:defRPr/>
            </a:pPr>
            <a:endParaRPr lang="da-DK" sz="1800" b="1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643903"/>
              </p:ext>
            </p:extLst>
          </p:nvPr>
        </p:nvGraphicFramePr>
        <p:xfrm>
          <a:off x="1259632" y="1052736"/>
          <a:ext cx="6557113" cy="3935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4491">
                  <a:extLst>
                    <a:ext uri="{9D8B030D-6E8A-4147-A177-3AD203B41FA5}">
                      <a16:colId xmlns:a16="http://schemas.microsoft.com/office/drawing/2014/main" val="309112628"/>
                    </a:ext>
                  </a:extLst>
                </a:gridCol>
                <a:gridCol w="1134988">
                  <a:extLst>
                    <a:ext uri="{9D8B030D-6E8A-4147-A177-3AD203B41FA5}">
                      <a16:colId xmlns:a16="http://schemas.microsoft.com/office/drawing/2014/main" val="1292271039"/>
                    </a:ext>
                  </a:extLst>
                </a:gridCol>
                <a:gridCol w="1135878">
                  <a:extLst>
                    <a:ext uri="{9D8B030D-6E8A-4147-A177-3AD203B41FA5}">
                      <a16:colId xmlns:a16="http://schemas.microsoft.com/office/drawing/2014/main" val="4176740941"/>
                    </a:ext>
                  </a:extLst>
                </a:gridCol>
                <a:gridCol w="1135878">
                  <a:extLst>
                    <a:ext uri="{9D8B030D-6E8A-4147-A177-3AD203B41FA5}">
                      <a16:colId xmlns:a16="http://schemas.microsoft.com/office/drawing/2014/main" val="3492755780"/>
                    </a:ext>
                  </a:extLst>
                </a:gridCol>
                <a:gridCol w="1135878">
                  <a:extLst>
                    <a:ext uri="{9D8B030D-6E8A-4147-A177-3AD203B41FA5}">
                      <a16:colId xmlns:a16="http://schemas.microsoft.com/office/drawing/2014/main" val="385638429"/>
                    </a:ext>
                  </a:extLst>
                </a:gridCol>
              </a:tblGrid>
              <a:tr h="1080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 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Nuværende takst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Scenarie 1: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Ny takst pr. 1.8.24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Scenarie 2: Ny takst 1.8.24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Scenarie 2: Ny takst pr. 1.1.25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0740834"/>
                  </a:ext>
                </a:extLst>
              </a:tr>
              <a:tr h="285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Team V ASF grupper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515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460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460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4597037"/>
                  </a:ext>
                </a:extLst>
              </a:tr>
              <a:tr h="285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Team V F grupper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465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415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415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5401543"/>
                  </a:ext>
                </a:extLst>
              </a:tr>
              <a:tr h="285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L-klasser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450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430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430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582258"/>
                  </a:ext>
                </a:extLst>
              </a:tr>
              <a:tr h="285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Team V A grupper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405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360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360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2174742"/>
                  </a:ext>
                </a:extLst>
              </a:tr>
              <a:tr h="285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J klasser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400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380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380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1224880"/>
                  </a:ext>
                </a:extLst>
              </a:tr>
              <a:tr h="285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H-klasser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330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305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305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0365454"/>
                  </a:ext>
                </a:extLst>
              </a:tr>
              <a:tr h="285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D-klasser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330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305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305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9164254"/>
                  </a:ext>
                </a:extLst>
              </a:tr>
              <a:tr h="285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X Spor 1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300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285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285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285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0569459"/>
                  </a:ext>
                </a:extLst>
              </a:tr>
              <a:tr h="285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X Spor 2 10. klasse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265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250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250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250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0517105"/>
                  </a:ext>
                </a:extLst>
              </a:tr>
              <a:tr h="285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X Spor 2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220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210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210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210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679318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2132856"/>
            <a:ext cx="11052497" cy="706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433517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4"/>
          <p:cNvSpPr txBox="1">
            <a:spLocks/>
          </p:cNvSpPr>
          <p:nvPr/>
        </p:nvSpPr>
        <p:spPr bwMode="auto">
          <a:xfrm>
            <a:off x="539552" y="548680"/>
            <a:ext cx="5472656" cy="43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da-DK" sz="1800" b="1" dirty="0" smtClean="0"/>
              <a:t>Forventet økonomisk konsekvens 2024-25</a:t>
            </a:r>
          </a:p>
          <a:p>
            <a:pPr fontAlgn="auto">
              <a:spcAft>
                <a:spcPts val="0"/>
              </a:spcAft>
              <a:defRPr/>
            </a:pPr>
            <a:endParaRPr lang="da-DK" sz="1800" b="1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863539"/>
              </p:ext>
            </p:extLst>
          </p:nvPr>
        </p:nvGraphicFramePr>
        <p:xfrm>
          <a:off x="1017338" y="1448914"/>
          <a:ext cx="4994870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9918">
                  <a:extLst>
                    <a:ext uri="{9D8B030D-6E8A-4147-A177-3AD203B41FA5}">
                      <a16:colId xmlns:a16="http://schemas.microsoft.com/office/drawing/2014/main" val="2765739827"/>
                    </a:ext>
                  </a:extLst>
                </a:gridCol>
                <a:gridCol w="899977">
                  <a:extLst>
                    <a:ext uri="{9D8B030D-6E8A-4147-A177-3AD203B41FA5}">
                      <a16:colId xmlns:a16="http://schemas.microsoft.com/office/drawing/2014/main" val="283697010"/>
                    </a:ext>
                  </a:extLst>
                </a:gridCol>
                <a:gridCol w="944975">
                  <a:extLst>
                    <a:ext uri="{9D8B030D-6E8A-4147-A177-3AD203B41FA5}">
                      <a16:colId xmlns:a16="http://schemas.microsoft.com/office/drawing/2014/main" val="2006697320"/>
                    </a:ext>
                  </a:extLst>
                </a:gridCol>
              </a:tblGrid>
              <a:tr h="204760">
                <a:tc>
                  <a:txBody>
                    <a:bodyPr/>
                    <a:lstStyle/>
                    <a:p>
                      <a:endParaRPr lang="da-DK" sz="16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2024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2025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5164772"/>
                  </a:ext>
                </a:extLst>
              </a:tr>
              <a:tr h="204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H- og J-klasser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-1.129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-2.560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2793324"/>
                  </a:ext>
                </a:extLst>
              </a:tr>
              <a:tr h="204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D-klasser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-458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-1.035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3212811"/>
                  </a:ext>
                </a:extLst>
              </a:tr>
              <a:tr h="204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L-klasser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effectLst/>
                        </a:rPr>
                        <a:t>-313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effectLst/>
                        </a:rPr>
                        <a:t>-752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0896708"/>
                  </a:ext>
                </a:extLst>
              </a:tr>
              <a:tr h="204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X-klasser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-</a:t>
                      </a:r>
                      <a:r>
                        <a:rPr lang="da-DK" sz="1600" dirty="0" smtClean="0">
                          <a:effectLst/>
                        </a:rPr>
                        <a:t>356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-</a:t>
                      </a:r>
                      <a:r>
                        <a:rPr lang="da-DK" sz="1600" dirty="0" smtClean="0">
                          <a:effectLst/>
                        </a:rPr>
                        <a:t>855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537838"/>
                  </a:ext>
                </a:extLst>
              </a:tr>
              <a:tr h="204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Team V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-1.725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-4.140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7301066"/>
                  </a:ext>
                </a:extLst>
              </a:tr>
            </a:tbl>
          </a:graphicData>
        </a:graphic>
      </p:graphicFrame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404247"/>
              </p:ext>
            </p:extLst>
          </p:nvPr>
        </p:nvGraphicFramePr>
        <p:xfrm>
          <a:off x="1031231" y="3501008"/>
          <a:ext cx="4994870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9918">
                  <a:extLst>
                    <a:ext uri="{9D8B030D-6E8A-4147-A177-3AD203B41FA5}">
                      <a16:colId xmlns:a16="http://schemas.microsoft.com/office/drawing/2014/main" val="3322606876"/>
                    </a:ext>
                  </a:extLst>
                </a:gridCol>
                <a:gridCol w="899977">
                  <a:extLst>
                    <a:ext uri="{9D8B030D-6E8A-4147-A177-3AD203B41FA5}">
                      <a16:colId xmlns:a16="http://schemas.microsoft.com/office/drawing/2014/main" val="3708929576"/>
                    </a:ext>
                  </a:extLst>
                </a:gridCol>
                <a:gridCol w="944975">
                  <a:extLst>
                    <a:ext uri="{9D8B030D-6E8A-4147-A177-3AD203B41FA5}">
                      <a16:colId xmlns:a16="http://schemas.microsoft.com/office/drawing/2014/main" val="980284452"/>
                    </a:ext>
                  </a:extLst>
                </a:gridCol>
              </a:tblGrid>
              <a:tr h="240027">
                <a:tc>
                  <a:txBody>
                    <a:bodyPr/>
                    <a:lstStyle/>
                    <a:p>
                      <a:endParaRPr lang="da-DK" sz="160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2024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2025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483823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H- og J-klasser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-777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-2.560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7049450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D-klasser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-275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-1.035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6335840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L-klasser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effectLst/>
                        </a:rPr>
                        <a:t>-313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effectLst/>
                        </a:rPr>
                        <a:t>-752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0747420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X-klasser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-</a:t>
                      </a:r>
                      <a:r>
                        <a:rPr lang="da-DK" sz="1600" dirty="0" smtClean="0">
                          <a:effectLst/>
                        </a:rPr>
                        <a:t>356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-</a:t>
                      </a:r>
                      <a:r>
                        <a:rPr lang="da-DK" sz="1600" dirty="0" smtClean="0">
                          <a:effectLst/>
                        </a:rPr>
                        <a:t>855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2173728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Team V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effectLst/>
                        </a:rPr>
                        <a:t>-752</a:t>
                      </a:r>
                      <a:endParaRPr lang="da-D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-4.140</a:t>
                      </a:r>
                      <a:endParaRPr lang="da-D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9256136"/>
                  </a:ext>
                </a:extLst>
              </a:tr>
            </a:tbl>
          </a:graphicData>
        </a:graphic>
      </p:graphicFrame>
      <p:sp>
        <p:nvSpPr>
          <p:cNvPr id="5" name="Tekstfelt 4"/>
          <p:cNvSpPr txBox="1"/>
          <p:nvPr/>
        </p:nvSpPr>
        <p:spPr>
          <a:xfrm>
            <a:off x="997950" y="1110360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 smtClean="0"/>
              <a:t>Scenarie 1:</a:t>
            </a:r>
            <a:endParaRPr lang="da-DK" sz="1600" b="1" dirty="0"/>
          </a:p>
        </p:txBody>
      </p:sp>
      <p:sp>
        <p:nvSpPr>
          <p:cNvPr id="7" name="Tekstfelt 6"/>
          <p:cNvSpPr txBox="1"/>
          <p:nvPr/>
        </p:nvSpPr>
        <p:spPr>
          <a:xfrm>
            <a:off x="997950" y="3162453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 smtClean="0"/>
              <a:t>Scenarie 2:</a:t>
            </a:r>
            <a:endParaRPr lang="da-DK" sz="1600" b="1" dirty="0"/>
          </a:p>
        </p:txBody>
      </p:sp>
    </p:spTree>
    <p:extLst>
      <p:ext uri="{BB962C8B-B14F-4D97-AF65-F5344CB8AC3E}">
        <p14:creationId xmlns:p14="http://schemas.microsoft.com/office/powerpoint/2010/main" val="165703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4"/>
          <p:cNvSpPr txBox="1">
            <a:spLocks/>
          </p:cNvSpPr>
          <p:nvPr/>
        </p:nvSpPr>
        <p:spPr bwMode="auto">
          <a:xfrm>
            <a:off x="470140" y="180397"/>
            <a:ext cx="5472656" cy="43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4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da-DK" sz="1800" b="1" dirty="0" smtClean="0"/>
              <a:t>Forventet økonomisk løft almenområdet 2024-25</a:t>
            </a:r>
          </a:p>
          <a:p>
            <a:pPr fontAlgn="auto">
              <a:spcAft>
                <a:spcPts val="0"/>
              </a:spcAft>
              <a:defRPr/>
            </a:pPr>
            <a:endParaRPr lang="da-DK" sz="1800" b="1" dirty="0"/>
          </a:p>
          <a:p>
            <a:pPr fontAlgn="auto">
              <a:spcAft>
                <a:spcPts val="0"/>
              </a:spcAft>
              <a:defRPr/>
            </a:pPr>
            <a:endParaRPr lang="da-DK" sz="1800" b="1" dirty="0"/>
          </a:p>
        </p:txBody>
      </p:sp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602036"/>
              </p:ext>
            </p:extLst>
          </p:nvPr>
        </p:nvGraphicFramePr>
        <p:xfrm>
          <a:off x="402610" y="788294"/>
          <a:ext cx="8229602" cy="2615013"/>
        </p:xfrm>
        <a:graphic>
          <a:graphicData uri="http://schemas.openxmlformats.org/drawingml/2006/table">
            <a:tbl>
              <a:tblPr firstRow="1" lastRow="1">
                <a:tableStyleId>{6E25E649-3F16-4E02-A733-19D2CDBF48F0}</a:tableStyleId>
              </a:tblPr>
              <a:tblGrid>
                <a:gridCol w="2800999">
                  <a:extLst>
                    <a:ext uri="{9D8B030D-6E8A-4147-A177-3AD203B41FA5}">
                      <a16:colId xmlns:a16="http://schemas.microsoft.com/office/drawing/2014/main" val="2918502549"/>
                    </a:ext>
                  </a:extLst>
                </a:gridCol>
                <a:gridCol w="380378">
                  <a:extLst>
                    <a:ext uri="{9D8B030D-6E8A-4147-A177-3AD203B41FA5}">
                      <a16:colId xmlns:a16="http://schemas.microsoft.com/office/drawing/2014/main" val="1577093082"/>
                    </a:ext>
                  </a:extLst>
                </a:gridCol>
                <a:gridCol w="706677">
                  <a:extLst>
                    <a:ext uri="{9D8B030D-6E8A-4147-A177-3AD203B41FA5}">
                      <a16:colId xmlns:a16="http://schemas.microsoft.com/office/drawing/2014/main" val="1262300391"/>
                    </a:ext>
                  </a:extLst>
                </a:gridCol>
                <a:gridCol w="560200">
                  <a:extLst>
                    <a:ext uri="{9D8B030D-6E8A-4147-A177-3AD203B41FA5}">
                      <a16:colId xmlns:a16="http://schemas.microsoft.com/office/drawing/2014/main" val="3525851908"/>
                    </a:ext>
                  </a:extLst>
                </a:gridCol>
                <a:gridCol w="461315">
                  <a:extLst>
                    <a:ext uri="{9D8B030D-6E8A-4147-A177-3AD203B41FA5}">
                      <a16:colId xmlns:a16="http://schemas.microsoft.com/office/drawing/2014/main" val="4152940630"/>
                    </a:ext>
                  </a:extLst>
                </a:gridCol>
                <a:gridCol w="905839">
                  <a:extLst>
                    <a:ext uri="{9D8B030D-6E8A-4147-A177-3AD203B41FA5}">
                      <a16:colId xmlns:a16="http://schemas.microsoft.com/office/drawing/2014/main" val="4042862411"/>
                    </a:ext>
                  </a:extLst>
                </a:gridCol>
                <a:gridCol w="678337">
                  <a:extLst>
                    <a:ext uri="{9D8B030D-6E8A-4147-A177-3AD203B41FA5}">
                      <a16:colId xmlns:a16="http://schemas.microsoft.com/office/drawing/2014/main" val="3348450012"/>
                    </a:ext>
                  </a:extLst>
                </a:gridCol>
                <a:gridCol w="595450">
                  <a:extLst>
                    <a:ext uri="{9D8B030D-6E8A-4147-A177-3AD203B41FA5}">
                      <a16:colId xmlns:a16="http://schemas.microsoft.com/office/drawing/2014/main" val="1288284836"/>
                    </a:ext>
                  </a:extLst>
                </a:gridCol>
                <a:gridCol w="553531">
                  <a:extLst>
                    <a:ext uri="{9D8B030D-6E8A-4147-A177-3AD203B41FA5}">
                      <a16:colId xmlns:a16="http://schemas.microsoft.com/office/drawing/2014/main" val="66252682"/>
                    </a:ext>
                  </a:extLst>
                </a:gridCol>
                <a:gridCol w="586876">
                  <a:extLst>
                    <a:ext uri="{9D8B030D-6E8A-4147-A177-3AD203B41FA5}">
                      <a16:colId xmlns:a16="http://schemas.microsoft.com/office/drawing/2014/main" val="122032688"/>
                    </a:ext>
                  </a:extLst>
                </a:gridCol>
              </a:tblGrid>
              <a:tr h="29754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 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Forventet</a:t>
                      </a:r>
                      <a:r>
                        <a:rPr lang="da-DK" sz="14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r</a:t>
                      </a:r>
                      <a:r>
                        <a:rPr lang="da-DK" sz="14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educerede</a:t>
                      </a:r>
                      <a:r>
                        <a:rPr lang="da-DK" sz="14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udgifter til specialtilbud</a:t>
                      </a:r>
                      <a:endParaRPr lang="da-DK" sz="1400" b="0" i="1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u="none" strike="noStrike" dirty="0" smtClean="0">
                          <a:effectLst/>
                        </a:rPr>
                        <a:t>Budgetreduktion</a:t>
                      </a:r>
                      <a:r>
                        <a:rPr lang="da-DK" sz="1400" u="none" strike="noStrike" baseline="0" dirty="0" smtClean="0">
                          <a:effectLst/>
                        </a:rPr>
                        <a:t> specialtilbud</a:t>
                      </a:r>
                      <a:r>
                        <a:rPr lang="da-DK" sz="1400" u="none" strike="noStrike" dirty="0" smtClean="0">
                          <a:effectLst/>
                        </a:rPr>
                        <a:t> fordeling</a:t>
                      </a:r>
                      <a:r>
                        <a:rPr lang="da-DK" sz="1400" u="none" strike="noStrike" baseline="0" dirty="0" smtClean="0">
                          <a:effectLst/>
                        </a:rPr>
                        <a:t>  til almenområdet</a:t>
                      </a:r>
                      <a:endParaRPr lang="da-DK" sz="1400" b="0" i="1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a-DK" sz="14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Samlet løft almen området</a:t>
                      </a:r>
                      <a:endParaRPr lang="da-DK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117731"/>
                  </a:ext>
                </a:extLst>
              </a:tr>
              <a:tr h="16038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u="none" strike="noStrike" dirty="0">
                          <a:effectLst/>
                        </a:rPr>
                        <a:t>Reducerede udgifter pr. skole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u="none" strike="noStrike" dirty="0">
                          <a:effectLst/>
                        </a:rPr>
                        <a:t>2024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u="none" strike="noStrike">
                          <a:effectLst/>
                        </a:rPr>
                        <a:t>2025</a:t>
                      </a:r>
                      <a:endParaRPr lang="da-D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u="none" strike="noStrike">
                          <a:effectLst/>
                        </a:rPr>
                        <a:t> </a:t>
                      </a:r>
                      <a:endParaRPr lang="da-D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u="none" strike="noStrike">
                          <a:effectLst/>
                        </a:rPr>
                        <a:t>2024</a:t>
                      </a:r>
                      <a:endParaRPr lang="da-D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u="none" strike="noStrike">
                          <a:effectLst/>
                        </a:rPr>
                        <a:t>2025</a:t>
                      </a:r>
                      <a:endParaRPr lang="da-D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u="none" strike="noStrike">
                          <a:effectLst/>
                        </a:rPr>
                        <a:t> </a:t>
                      </a:r>
                      <a:endParaRPr lang="da-D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u="none" strike="noStrike">
                          <a:effectLst/>
                        </a:rPr>
                        <a:t>2024</a:t>
                      </a:r>
                      <a:endParaRPr lang="da-D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u="none" strike="noStrike" dirty="0">
                          <a:effectLst/>
                        </a:rPr>
                        <a:t>2025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extLst>
                  <a:ext uri="{0D108BD9-81ED-4DB2-BD59-A6C34878D82A}">
                    <a16:rowId xmlns:a16="http://schemas.microsoft.com/office/drawing/2014/main" val="2560258348"/>
                  </a:ext>
                </a:extLst>
              </a:tr>
              <a:tr h="16038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Espergærde skole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 smtClean="0">
                          <a:effectLst/>
                        </a:rPr>
                        <a:t>365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 smtClean="0">
                          <a:effectLst/>
                        </a:rPr>
                        <a:t>877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67414700"/>
                  </a:ext>
                </a:extLst>
              </a:tr>
              <a:tr h="16038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Hellebæk skolen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 smtClean="0">
                          <a:effectLst/>
                        </a:rPr>
                        <a:t>475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 smtClean="0">
                          <a:effectLst/>
                        </a:rPr>
                        <a:t>1.140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751102"/>
                  </a:ext>
                </a:extLst>
              </a:tr>
              <a:tr h="16038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Helsingør skole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 smtClean="0">
                          <a:effectLst/>
                        </a:rPr>
                        <a:t>597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 smtClean="0">
                          <a:effectLst/>
                        </a:rPr>
                        <a:t>1.432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04165657"/>
                  </a:ext>
                </a:extLst>
              </a:tr>
              <a:tr h="16038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Hornbæk skole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 smtClean="0">
                          <a:effectLst/>
                        </a:rPr>
                        <a:t>138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 smtClean="0">
                          <a:effectLst/>
                        </a:rPr>
                        <a:t>330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04015114"/>
                  </a:ext>
                </a:extLst>
              </a:tr>
              <a:tr h="16038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Skolerne i Snekkersten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 smtClean="0">
                          <a:effectLst/>
                        </a:rPr>
                        <a:t>-74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 smtClean="0">
                          <a:effectLst/>
                        </a:rPr>
                        <a:t>-177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83131631"/>
                  </a:ext>
                </a:extLst>
              </a:tr>
              <a:tr h="16038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Tikøb skole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 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04269861"/>
                  </a:ext>
                </a:extLst>
              </a:tr>
              <a:tr h="16038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 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 smtClean="0">
                          <a:effectLst/>
                        </a:rPr>
                        <a:t>1.501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 smtClean="0">
                          <a:effectLst/>
                        </a:rPr>
                        <a:t>3.602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 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 smtClean="0">
                          <a:effectLst/>
                        </a:rPr>
                        <a:t>2.482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 smtClean="0">
                          <a:effectLst/>
                        </a:rPr>
                        <a:t>4.580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 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 smtClean="0">
                          <a:effectLst/>
                        </a:rPr>
                        <a:t>3.983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 smtClean="0">
                          <a:effectLst/>
                        </a:rPr>
                        <a:t>8.182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extLst>
                  <a:ext uri="{0D108BD9-81ED-4DB2-BD59-A6C34878D82A}">
                    <a16:rowId xmlns:a16="http://schemas.microsoft.com/office/drawing/2014/main" val="3777547701"/>
                  </a:ext>
                </a:extLst>
              </a:tr>
            </a:tbl>
          </a:graphicData>
        </a:graphic>
      </p:graphicFrame>
      <p:sp>
        <p:nvSpPr>
          <p:cNvPr id="5" name="Tekstfelt 4"/>
          <p:cNvSpPr txBox="1"/>
          <p:nvPr/>
        </p:nvSpPr>
        <p:spPr>
          <a:xfrm>
            <a:off x="402610" y="490330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 smtClean="0"/>
              <a:t>Scenarie 1:</a:t>
            </a:r>
            <a:endParaRPr lang="da-DK" sz="1600" b="1" dirty="0"/>
          </a:p>
        </p:txBody>
      </p:sp>
      <p:sp>
        <p:nvSpPr>
          <p:cNvPr id="7" name="Tekstfelt 6"/>
          <p:cNvSpPr txBox="1"/>
          <p:nvPr/>
        </p:nvSpPr>
        <p:spPr>
          <a:xfrm>
            <a:off x="400448" y="3518685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 smtClean="0"/>
              <a:t>Scenarie 2:</a:t>
            </a:r>
            <a:endParaRPr lang="da-DK" sz="1600" b="1" dirty="0"/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075451"/>
              </p:ext>
            </p:extLst>
          </p:nvPr>
        </p:nvGraphicFramePr>
        <p:xfrm>
          <a:off x="456859" y="3826884"/>
          <a:ext cx="8229602" cy="2615832"/>
        </p:xfrm>
        <a:graphic>
          <a:graphicData uri="http://schemas.openxmlformats.org/drawingml/2006/table">
            <a:tbl>
              <a:tblPr firstRow="1" lastRow="1">
                <a:tableStyleId>{6E25E649-3F16-4E02-A733-19D2CDBF48F0}</a:tableStyleId>
              </a:tblPr>
              <a:tblGrid>
                <a:gridCol w="2800999">
                  <a:extLst>
                    <a:ext uri="{9D8B030D-6E8A-4147-A177-3AD203B41FA5}">
                      <a16:colId xmlns:a16="http://schemas.microsoft.com/office/drawing/2014/main" val="2918502549"/>
                    </a:ext>
                  </a:extLst>
                </a:gridCol>
                <a:gridCol w="380378">
                  <a:extLst>
                    <a:ext uri="{9D8B030D-6E8A-4147-A177-3AD203B41FA5}">
                      <a16:colId xmlns:a16="http://schemas.microsoft.com/office/drawing/2014/main" val="1577093082"/>
                    </a:ext>
                  </a:extLst>
                </a:gridCol>
                <a:gridCol w="706677">
                  <a:extLst>
                    <a:ext uri="{9D8B030D-6E8A-4147-A177-3AD203B41FA5}">
                      <a16:colId xmlns:a16="http://schemas.microsoft.com/office/drawing/2014/main" val="1262300391"/>
                    </a:ext>
                  </a:extLst>
                </a:gridCol>
                <a:gridCol w="560200">
                  <a:extLst>
                    <a:ext uri="{9D8B030D-6E8A-4147-A177-3AD203B41FA5}">
                      <a16:colId xmlns:a16="http://schemas.microsoft.com/office/drawing/2014/main" val="3525851908"/>
                    </a:ext>
                  </a:extLst>
                </a:gridCol>
                <a:gridCol w="461315">
                  <a:extLst>
                    <a:ext uri="{9D8B030D-6E8A-4147-A177-3AD203B41FA5}">
                      <a16:colId xmlns:a16="http://schemas.microsoft.com/office/drawing/2014/main" val="4152940630"/>
                    </a:ext>
                  </a:extLst>
                </a:gridCol>
                <a:gridCol w="905839">
                  <a:extLst>
                    <a:ext uri="{9D8B030D-6E8A-4147-A177-3AD203B41FA5}">
                      <a16:colId xmlns:a16="http://schemas.microsoft.com/office/drawing/2014/main" val="4042862411"/>
                    </a:ext>
                  </a:extLst>
                </a:gridCol>
                <a:gridCol w="678337">
                  <a:extLst>
                    <a:ext uri="{9D8B030D-6E8A-4147-A177-3AD203B41FA5}">
                      <a16:colId xmlns:a16="http://schemas.microsoft.com/office/drawing/2014/main" val="3348450012"/>
                    </a:ext>
                  </a:extLst>
                </a:gridCol>
                <a:gridCol w="595450">
                  <a:extLst>
                    <a:ext uri="{9D8B030D-6E8A-4147-A177-3AD203B41FA5}">
                      <a16:colId xmlns:a16="http://schemas.microsoft.com/office/drawing/2014/main" val="1288284836"/>
                    </a:ext>
                  </a:extLst>
                </a:gridCol>
                <a:gridCol w="553531">
                  <a:extLst>
                    <a:ext uri="{9D8B030D-6E8A-4147-A177-3AD203B41FA5}">
                      <a16:colId xmlns:a16="http://schemas.microsoft.com/office/drawing/2014/main" val="66252682"/>
                    </a:ext>
                  </a:extLst>
                </a:gridCol>
                <a:gridCol w="586876">
                  <a:extLst>
                    <a:ext uri="{9D8B030D-6E8A-4147-A177-3AD203B41FA5}">
                      <a16:colId xmlns:a16="http://schemas.microsoft.com/office/drawing/2014/main" val="122032688"/>
                    </a:ext>
                  </a:extLst>
                </a:gridCol>
              </a:tblGrid>
              <a:tr h="29754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 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Forventet</a:t>
                      </a:r>
                      <a:r>
                        <a:rPr lang="da-DK" sz="14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r</a:t>
                      </a:r>
                      <a:r>
                        <a:rPr lang="da-DK" sz="14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educerede</a:t>
                      </a:r>
                      <a:r>
                        <a:rPr lang="da-DK" sz="14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udgifter til specialtilbud</a:t>
                      </a:r>
                      <a:endParaRPr lang="da-DK" sz="1400" b="0" i="1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u="none" strike="noStrike" dirty="0" smtClean="0">
                          <a:effectLst/>
                        </a:rPr>
                        <a:t>Budgetreduktion</a:t>
                      </a:r>
                      <a:r>
                        <a:rPr lang="da-DK" sz="1400" u="none" strike="noStrike" baseline="0" dirty="0" smtClean="0">
                          <a:effectLst/>
                        </a:rPr>
                        <a:t> specialtilbud fordeling til almenområdet</a:t>
                      </a:r>
                      <a:endParaRPr lang="da-DK" sz="1400" b="0" i="1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a-DK" sz="14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Samlet løft almen området</a:t>
                      </a:r>
                      <a:endParaRPr lang="da-DK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117731"/>
                  </a:ext>
                </a:extLst>
              </a:tr>
              <a:tr h="16038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u="none" strike="noStrike" dirty="0">
                          <a:effectLst/>
                        </a:rPr>
                        <a:t>Reducerede udgifter pr. skole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u="none" strike="noStrike" dirty="0">
                          <a:effectLst/>
                        </a:rPr>
                        <a:t>2024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u="none" strike="noStrike">
                          <a:effectLst/>
                        </a:rPr>
                        <a:t>2025</a:t>
                      </a:r>
                      <a:endParaRPr lang="da-D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u="none" strike="noStrike">
                          <a:effectLst/>
                        </a:rPr>
                        <a:t> </a:t>
                      </a:r>
                      <a:endParaRPr lang="da-D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u="none" strike="noStrike">
                          <a:effectLst/>
                        </a:rPr>
                        <a:t>2024</a:t>
                      </a:r>
                      <a:endParaRPr lang="da-D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u="none" strike="noStrike">
                          <a:effectLst/>
                        </a:rPr>
                        <a:t>2025</a:t>
                      </a:r>
                      <a:endParaRPr lang="da-D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u="none" strike="noStrike">
                          <a:effectLst/>
                        </a:rPr>
                        <a:t> </a:t>
                      </a:r>
                      <a:endParaRPr lang="da-D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u="none" strike="noStrike">
                          <a:effectLst/>
                        </a:rPr>
                        <a:t>2024</a:t>
                      </a:r>
                      <a:endParaRPr lang="da-D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u="none" strike="noStrike" dirty="0">
                          <a:effectLst/>
                        </a:rPr>
                        <a:t>2025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extLst>
                  <a:ext uri="{0D108BD9-81ED-4DB2-BD59-A6C34878D82A}">
                    <a16:rowId xmlns:a16="http://schemas.microsoft.com/office/drawing/2014/main" val="2560258348"/>
                  </a:ext>
                </a:extLst>
              </a:tr>
              <a:tr h="16038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Espergærde skole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282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877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67414700"/>
                  </a:ext>
                </a:extLst>
              </a:tr>
              <a:tr h="16038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Hellebæk skolen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408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1.140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751102"/>
                  </a:ext>
                </a:extLst>
              </a:tr>
              <a:tr h="16038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Helsingør skole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380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1.432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04165657"/>
                  </a:ext>
                </a:extLst>
              </a:tr>
              <a:tr h="16038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Hornbæk skole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330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04015114"/>
                  </a:ext>
                </a:extLst>
              </a:tr>
              <a:tr h="16038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Skolerne i Snekkersten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-190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-177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83131631"/>
                  </a:ext>
                </a:extLst>
              </a:tr>
              <a:tr h="16038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Tikøb skole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a-DK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04269861"/>
                  </a:ext>
                </a:extLst>
              </a:tr>
              <a:tr h="16038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 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 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 smtClean="0">
                          <a:effectLst/>
                        </a:rPr>
                        <a:t>972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 smtClean="0">
                          <a:effectLst/>
                        </a:rPr>
                        <a:t>3.602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 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 smtClean="0">
                          <a:effectLst/>
                        </a:rPr>
                        <a:t>4.580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 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 smtClean="0">
                          <a:effectLst/>
                        </a:rPr>
                        <a:t>2.474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 smtClean="0">
                          <a:effectLst/>
                        </a:rPr>
                        <a:t>8.182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/>
                </a:tc>
                <a:extLst>
                  <a:ext uri="{0D108BD9-81ED-4DB2-BD59-A6C34878D82A}">
                    <a16:rowId xmlns:a16="http://schemas.microsoft.com/office/drawing/2014/main" val="37775477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lsingør_kommune_PP-skabelon [Skrivebeskyttet]" id="{64A6DFF1-F531-4EB1-A169-7D58BA3B6269}" vid="{96EDD034-5AC0-47EC-ABA8-7BF865FE3029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Helsingør_PowerPoint_Nyeste</Template>
  <TotalTime>4341</TotalTime>
  <Words>339</Words>
  <Application>Microsoft Office PowerPoint</Application>
  <PresentationFormat>Skærmshow (4:3)</PresentationFormat>
  <Paragraphs>270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Verdana</vt:lpstr>
      <vt:lpstr>Kontortema</vt:lpstr>
      <vt:lpstr>PowerPoint-præsentation</vt:lpstr>
      <vt:lpstr>PowerPoint-præsentation</vt:lpstr>
      <vt:lpstr>PowerPoint-præsentation</vt:lpstr>
    </vt:vector>
  </TitlesOfParts>
  <Company>Helsingør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INTRODUKTIONSSLIDE – SLET INDEN BRUG</dc:title>
  <dc:creator>Mia Agdrup Rasmussen</dc:creator>
  <cp:lastModifiedBy>Mia Agdrup Rasmussen</cp:lastModifiedBy>
  <cp:revision>197</cp:revision>
  <dcterms:created xsi:type="dcterms:W3CDTF">2022-10-03T09:22:27Z</dcterms:created>
  <dcterms:modified xsi:type="dcterms:W3CDTF">2024-03-06T14:29:32Z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b19df765-3d5b-4c6d-8548-0b6c011a3e8f</vt:lpwstr>
  </property>
</Properties>
</file>