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9144000" cy="6858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8138" y="0"/>
            <a:ext cx="2565861" cy="297986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4704" y="5814479"/>
            <a:ext cx="1062710" cy="6045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1698" y="853566"/>
            <a:ext cx="8280603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836" y="1383766"/>
            <a:ext cx="8050326" cy="398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dcum.dk/institution/stop-mobning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://www.dr.dk/skole/Klassenstime/Mobning/Stop%2Bmobni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cum.dk/institution/sammen-mod-mobning" TargetMode="External"/><Relationship Id="rId5" Type="http://schemas.openxmlformats.org/officeDocument/2006/relationships/hyperlink" Target="http://sikkerchat.dk/" TargetMode="External"/><Relationship Id="rId10" Type="http://schemas.openxmlformats.org/officeDocument/2006/relationships/hyperlink" Target="http://www.bornsvilkar.dk/Temaer/Mobning/Hvad-kan-du-goere/stop-mobning.aspx" TargetMode="External"/><Relationship Id="rId4" Type="http://schemas.openxmlformats.org/officeDocument/2006/relationships/hyperlink" Target="http://net-mobning.dk/" TargetMode="External"/><Relationship Id="rId9" Type="http://schemas.openxmlformats.org/officeDocument/2006/relationships/hyperlink" Target="http://www.saferinternetday.org/web/guest%3Bjsessionid%3D20494CB1BE72054605B8DA5A251246C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954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4704" y="5814479"/>
            <a:ext cx="1062710" cy="6045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4487" y="4301439"/>
            <a:ext cx="5422900" cy="1365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Calibri"/>
                <a:cs typeface="Calibri"/>
              </a:rPr>
              <a:t>Antimobbepolitik</a:t>
            </a:r>
            <a:endParaRPr sz="6000">
              <a:latin typeface="Calibri"/>
              <a:cs typeface="Calibri"/>
            </a:endParaRPr>
          </a:p>
          <a:p>
            <a:pPr marL="46355">
              <a:lnSpc>
                <a:spcPct val="100000"/>
              </a:lnSpc>
              <a:spcBef>
                <a:spcPts val="1425"/>
              </a:spcBef>
            </a:pPr>
            <a:r>
              <a:rPr sz="1600" b="1" spc="-5" dirty="0">
                <a:latin typeface="Calibri"/>
                <a:cs typeface="Calibri"/>
              </a:rPr>
              <a:t>Handlingsplan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til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bekæmpelse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af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mobning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på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Helsingør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Skole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21730" y="4771014"/>
            <a:ext cx="2222500" cy="2087245"/>
            <a:chOff x="6921730" y="4771014"/>
            <a:chExt cx="2222500" cy="2087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1730" y="4771014"/>
              <a:ext cx="2222269" cy="20869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4704" y="5814479"/>
              <a:ext cx="1062710" cy="60455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270903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1944" y="3111830"/>
            <a:ext cx="71323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På</a:t>
            </a:r>
            <a:r>
              <a:rPr spc="-25" dirty="0"/>
              <a:t> </a:t>
            </a:r>
            <a:r>
              <a:rPr dirty="0"/>
              <a:t>Helsingør</a:t>
            </a:r>
            <a:r>
              <a:rPr spc="-20" dirty="0"/>
              <a:t> </a:t>
            </a:r>
            <a:r>
              <a:rPr dirty="0"/>
              <a:t>Skole</a:t>
            </a:r>
            <a:r>
              <a:rPr spc="-10" dirty="0"/>
              <a:t> </a:t>
            </a:r>
            <a:r>
              <a:rPr dirty="0"/>
              <a:t>tolereres </a:t>
            </a:r>
            <a:r>
              <a:rPr spc="-5" dirty="0"/>
              <a:t>mobning</a:t>
            </a:r>
            <a:r>
              <a:rPr spc="-40" dirty="0"/>
              <a:t> </a:t>
            </a:r>
            <a:r>
              <a:rPr dirty="0"/>
              <a:t>ikke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765" y="6565188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321" y="3764737"/>
            <a:ext cx="7966709" cy="2254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10"/>
              </a:spcBef>
            </a:pPr>
            <a:r>
              <a:rPr sz="1400" spc="-5" dirty="0">
                <a:latin typeface="Calibri"/>
                <a:cs typeface="Calibri"/>
              </a:rPr>
              <a:t>Nedenstående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handlingsplan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Helsingør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Skoles </a:t>
            </a:r>
            <a:r>
              <a:rPr sz="1400" spc="-5" dirty="0">
                <a:latin typeface="Calibri"/>
                <a:cs typeface="Calibri"/>
              </a:rPr>
              <a:t>officielle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antimobbepolitik,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planen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ikke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stå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alene.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Det</a:t>
            </a:r>
            <a:r>
              <a:rPr sz="1400" dirty="0">
                <a:latin typeface="Calibri"/>
                <a:cs typeface="Calibri"/>
              </a:rPr>
              <a:t> er </a:t>
            </a:r>
            <a:r>
              <a:rPr sz="1400" spc="-10" dirty="0">
                <a:latin typeface="Calibri"/>
                <a:cs typeface="Calibri"/>
              </a:rPr>
              <a:t>vigtigt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succes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 </a:t>
            </a:r>
            <a:r>
              <a:rPr sz="1400" spc="-5" dirty="0">
                <a:latin typeface="Calibri"/>
                <a:cs typeface="Calibri"/>
              </a:rPr>
              <a:t>mobbebekæmpelsen,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skole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hjem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tæt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samarbejde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arbejder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løse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eventuelle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problemer.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Mobning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 </a:t>
            </a:r>
            <a:r>
              <a:rPr sz="1400" spc="-15" dirty="0">
                <a:latin typeface="Calibri"/>
                <a:cs typeface="Calibri"/>
              </a:rPr>
              <a:t>ikke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kun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skolens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problem,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det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 </a:t>
            </a:r>
            <a:r>
              <a:rPr sz="1400" spc="-10" dirty="0">
                <a:latin typeface="Calibri"/>
                <a:cs typeface="Calibri"/>
              </a:rPr>
              <a:t>vigtigt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</a:t>
            </a:r>
            <a:r>
              <a:rPr sz="1400" spc="-5" dirty="0">
                <a:latin typeface="Calibri"/>
                <a:cs typeface="Calibri"/>
              </a:rPr>
              <a:t> hjemmene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 </a:t>
            </a:r>
            <a:r>
              <a:rPr sz="1400" spc="-5" dirty="0">
                <a:latin typeface="Calibri"/>
                <a:cs typeface="Calibri"/>
              </a:rPr>
              <a:t>aktive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medspillere,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normsættende,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så</a:t>
            </a:r>
            <a:r>
              <a:rPr sz="1400" spc="-5" dirty="0">
                <a:latin typeface="Calibri"/>
                <a:cs typeface="Calibri"/>
              </a:rPr>
              <a:t> eventuelle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mobningsproblemer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løses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 </a:t>
            </a:r>
            <a:r>
              <a:rPr sz="1400" spc="-5" dirty="0">
                <a:latin typeface="Calibri"/>
                <a:cs typeface="Calibri"/>
              </a:rPr>
              <a:t>samarbejde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mellem</a:t>
            </a:r>
            <a:r>
              <a:rPr sz="1400" spc="-15" dirty="0">
                <a:latin typeface="Calibri"/>
                <a:cs typeface="Calibri"/>
              </a:rPr>
              <a:t> skole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hjem.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Calibri"/>
              <a:cs typeface="Calibri"/>
            </a:endParaRPr>
          </a:p>
          <a:p>
            <a:pPr marL="12700" marR="454025">
              <a:lnSpc>
                <a:spcPct val="100699"/>
              </a:lnSpc>
            </a:pPr>
            <a:r>
              <a:rPr sz="1400" spc="-5" dirty="0">
                <a:latin typeface="Calibri"/>
                <a:cs typeface="Calibri"/>
              </a:rPr>
              <a:t>Det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vigtigt,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alle </a:t>
            </a:r>
            <a:r>
              <a:rPr sz="1400" spc="-10" dirty="0">
                <a:latin typeface="Calibri"/>
                <a:cs typeface="Calibri"/>
              </a:rPr>
              <a:t>anerkender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forebyggelse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ændring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af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mobbeadfærd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være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langstrakt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proces, </a:t>
            </a:r>
            <a:r>
              <a:rPr sz="1400" spc="-15" dirty="0">
                <a:latin typeface="Calibri"/>
                <a:cs typeface="Calibri"/>
              </a:rPr>
              <a:t>hvor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ingen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garantere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mirakler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her.</a:t>
            </a:r>
            <a:r>
              <a:rPr sz="1400" dirty="0">
                <a:latin typeface="Calibri"/>
                <a:cs typeface="Calibri"/>
              </a:rPr>
              <a:t> Men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garanterer,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vil </a:t>
            </a:r>
            <a:r>
              <a:rPr sz="1400" spc="-5" dirty="0">
                <a:latin typeface="Calibri"/>
                <a:cs typeface="Calibri"/>
              </a:rPr>
              <a:t>arbejde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seriøst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og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vedholdende,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når</a:t>
            </a:r>
            <a:r>
              <a:rPr sz="1400" dirty="0">
                <a:latin typeface="Calibri"/>
                <a:cs typeface="Calibri"/>
              </a:rPr>
              <a:t> vi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oplever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problemer.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21730" y="4771014"/>
            <a:ext cx="2222500" cy="2087245"/>
            <a:chOff x="6921730" y="4771014"/>
            <a:chExt cx="2222500" cy="2087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1730" y="4771014"/>
              <a:ext cx="2222269" cy="20869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4704" y="5814479"/>
              <a:ext cx="1062710" cy="60455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35892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8488" y="3906088"/>
            <a:ext cx="2122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Han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-5" dirty="0">
                <a:latin typeface="Calibri"/>
                <a:cs typeface="Calibri"/>
              </a:rPr>
              <a:t>spl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5" y="6565188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276" y="4508372"/>
            <a:ext cx="5368925" cy="1184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Formål: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15" dirty="0">
                <a:latin typeface="Calibri"/>
                <a:cs typeface="Calibri"/>
              </a:rPr>
              <a:t>At</a:t>
            </a:r>
            <a:r>
              <a:rPr sz="1400" spc="-10" dirty="0">
                <a:latin typeface="Calibri"/>
                <a:cs typeface="Calibri"/>
              </a:rPr>
              <a:t> skabe</a:t>
            </a:r>
            <a:r>
              <a:rPr sz="1400" dirty="0">
                <a:latin typeface="Calibri"/>
                <a:cs typeface="Calibri"/>
              </a:rPr>
              <a:t> en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bedre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trivsel</a:t>
            </a:r>
            <a:r>
              <a:rPr sz="1400" spc="-5" dirty="0">
                <a:latin typeface="Calibri"/>
                <a:cs typeface="Calibri"/>
              </a:rPr>
              <a:t> ved 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komme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mobningen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livs.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Mål: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20" dirty="0">
                <a:latin typeface="Calibri"/>
                <a:cs typeface="Calibri"/>
              </a:rPr>
              <a:t>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elever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på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Helsingør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Skole</a:t>
            </a:r>
            <a:r>
              <a:rPr sz="1400" spc="-10" dirty="0">
                <a:latin typeface="Calibri"/>
                <a:cs typeface="Calibri"/>
              </a:rPr>
              <a:t> skal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være</a:t>
            </a:r>
            <a:r>
              <a:rPr sz="1400" dirty="0">
                <a:latin typeface="Calibri"/>
                <a:cs typeface="Calibri"/>
              </a:rPr>
              <a:t> trygge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glade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gå</a:t>
            </a:r>
            <a:r>
              <a:rPr sz="1400" dirty="0">
                <a:latin typeface="Calibri"/>
                <a:cs typeface="Calibri"/>
              </a:rPr>
              <a:t> i </a:t>
            </a:r>
            <a:r>
              <a:rPr sz="1400" spc="-10" dirty="0">
                <a:latin typeface="Calibri"/>
                <a:cs typeface="Calibri"/>
              </a:rPr>
              <a:t>skole.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213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4704" y="5814479"/>
            <a:ext cx="1062710" cy="6045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742" y="1408302"/>
            <a:ext cx="59848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a-DK" dirty="0" smtClean="0"/>
              <a:t>Fokuspunkter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659079" y="2123693"/>
            <a:ext cx="6171565" cy="22486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At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elevbesvarelser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trivselsundersøgelser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ift.</a:t>
            </a:r>
            <a:r>
              <a:rPr sz="1600" spc="-10" dirty="0">
                <a:latin typeface="Calibri"/>
                <a:cs typeface="Calibri"/>
              </a:rPr>
              <a:t> Mobningsproblematikken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bliver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målbart bedre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fra undersøgelse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til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undersøgelse.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(Skolebestyrelsen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får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efterfølgende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status.)</a:t>
            </a:r>
            <a:endParaRPr sz="160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sz="1600" spc="-5" dirty="0">
                <a:latin typeface="Calibri"/>
                <a:cs typeface="Calibri"/>
              </a:rPr>
              <a:t>At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nye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mobbetilfælde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begrænses.</a:t>
            </a:r>
            <a:endParaRPr sz="160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sz="1600" spc="-5" dirty="0">
                <a:latin typeface="Calibri"/>
                <a:cs typeface="Calibri"/>
              </a:rPr>
              <a:t>At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lang="da-DK" sz="1600" spc="-10" dirty="0" smtClean="0">
                <a:latin typeface="Calibri"/>
                <a:cs typeface="Calibri"/>
              </a:rPr>
              <a:t>læringsmiljøet</a:t>
            </a:r>
            <a:r>
              <a:rPr sz="1600" spc="-10" dirty="0" smtClean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klasserne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til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stadighed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forbedres.</a:t>
            </a:r>
            <a:endParaRPr sz="160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sz="1600" spc="-5" dirty="0" err="1" smtClean="0">
                <a:latin typeface="Calibri"/>
                <a:cs typeface="Calibri"/>
              </a:rPr>
              <a:t>En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mere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positiv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indstilling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til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skolen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og skolearbejdet</a:t>
            </a:r>
            <a:endParaRPr sz="160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sz="1600" spc="-5" dirty="0">
                <a:latin typeface="Calibri"/>
                <a:cs typeface="Calibri"/>
              </a:rPr>
              <a:t>At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mobbeproblemet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ikke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bliver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flyttet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fra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skole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til </a:t>
            </a:r>
            <a:r>
              <a:rPr sz="1600" spc="-10" dirty="0">
                <a:latin typeface="Calibri"/>
                <a:cs typeface="Calibri"/>
              </a:rPr>
              <a:t>skolevej.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698" y="853566"/>
            <a:ext cx="17125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Definition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649" y="1667662"/>
            <a:ext cx="7881620" cy="316561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600" spc="-5" dirty="0">
                <a:latin typeface="Calibri"/>
                <a:cs typeface="Calibri"/>
              </a:rPr>
              <a:t>Mobning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er </a:t>
            </a:r>
            <a:r>
              <a:rPr sz="1600" spc="-10" dirty="0">
                <a:latin typeface="Calibri"/>
                <a:cs typeface="Calibri"/>
              </a:rPr>
              <a:t>ikke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bare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uskyldige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drillerier,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men:</a:t>
            </a:r>
            <a:endParaRPr sz="1600" dirty="0">
              <a:latin typeface="Calibri"/>
              <a:cs typeface="Calibri"/>
            </a:endParaRPr>
          </a:p>
          <a:p>
            <a:pPr marL="12700" marR="5080" indent="45720">
              <a:lnSpc>
                <a:spcPct val="100000"/>
              </a:lnSpc>
              <a:spcBef>
                <a:spcPts val="980"/>
              </a:spcBef>
            </a:pPr>
            <a:r>
              <a:rPr sz="1600" b="1" i="1" spc="-5" dirty="0">
                <a:latin typeface="Calibri"/>
                <a:cs typeface="Calibri"/>
              </a:rPr>
              <a:t>”En</a:t>
            </a:r>
            <a:r>
              <a:rPr sz="1600" b="1" i="1" spc="1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person</a:t>
            </a:r>
            <a:r>
              <a:rPr sz="1600" b="1" i="1" spc="3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er</a:t>
            </a:r>
            <a:r>
              <a:rPr sz="1600" b="1" i="1" spc="1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mobbet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eller</a:t>
            </a:r>
            <a:r>
              <a:rPr sz="1600" b="1" i="1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plaget,</a:t>
            </a:r>
            <a:r>
              <a:rPr sz="1600" b="1" i="1" spc="2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når</a:t>
            </a:r>
            <a:r>
              <a:rPr sz="1600" b="1" i="1" spc="2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han</a:t>
            </a:r>
            <a:r>
              <a:rPr sz="1600" b="1" i="1" spc="3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eller</a:t>
            </a:r>
            <a:r>
              <a:rPr sz="1600" b="1" i="1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hun</a:t>
            </a:r>
            <a:r>
              <a:rPr sz="1600" b="1" i="1" spc="2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gentagne</a:t>
            </a:r>
            <a:r>
              <a:rPr sz="1600" b="1" i="1" spc="6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gange</a:t>
            </a:r>
            <a:r>
              <a:rPr sz="1600" b="1" i="1" spc="4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og</a:t>
            </a:r>
            <a:r>
              <a:rPr sz="1600" b="1" i="1" spc="2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over</a:t>
            </a:r>
            <a:r>
              <a:rPr sz="1600" b="1" i="1" spc="2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en</a:t>
            </a:r>
            <a:r>
              <a:rPr sz="1600" b="1" i="1" spc="2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vis</a:t>
            </a:r>
            <a:r>
              <a:rPr sz="1600" b="1" i="1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tid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bliver </a:t>
            </a:r>
            <a:r>
              <a:rPr sz="1600" b="1" i="1" spc="-34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udsat</a:t>
            </a:r>
            <a:r>
              <a:rPr sz="1600" b="1" i="1" spc="2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for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negative</a:t>
            </a:r>
            <a:r>
              <a:rPr sz="1600" b="1" i="1" spc="3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handlinger</a:t>
            </a:r>
            <a:r>
              <a:rPr sz="1600" b="1" i="1" spc="4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fra</a:t>
            </a:r>
            <a:r>
              <a:rPr sz="1600" b="1" i="1" spc="1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én</a:t>
            </a:r>
            <a:r>
              <a:rPr sz="1600" b="1" i="1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eller</a:t>
            </a:r>
            <a:r>
              <a:rPr sz="1600" b="1" i="1" spc="-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flere</a:t>
            </a:r>
            <a:r>
              <a:rPr sz="1600" b="1" i="1" spc="2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personer”.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Calibri"/>
                <a:cs typeface="Calibri"/>
              </a:rPr>
              <a:t>Ved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negative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handlinger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kan</a:t>
            </a:r>
            <a:r>
              <a:rPr sz="1400" spc="-5" dirty="0">
                <a:latin typeface="Calibri"/>
                <a:cs typeface="Calibri"/>
              </a:rPr>
              <a:t> der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være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tale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om:</a:t>
            </a:r>
            <a:endParaRPr sz="1400" dirty="0">
              <a:latin typeface="Calibri"/>
              <a:cs typeface="Calibri"/>
            </a:endParaRPr>
          </a:p>
          <a:p>
            <a:pPr marL="394970" indent="-382905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94970" algn="l"/>
                <a:tab pos="395605" algn="l"/>
              </a:tabLst>
            </a:pPr>
            <a:r>
              <a:rPr sz="1400" spc="-5" dirty="0">
                <a:latin typeface="Calibri"/>
                <a:cs typeface="Calibri"/>
              </a:rPr>
              <a:t>direkte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fysisk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vold,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skub,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slag,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spark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etc.</a:t>
            </a:r>
            <a:endParaRPr sz="1400" dirty="0">
              <a:latin typeface="Calibri"/>
              <a:cs typeface="Calibri"/>
            </a:endParaRPr>
          </a:p>
          <a:p>
            <a:pPr marL="394970" indent="-382905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94970" algn="l"/>
                <a:tab pos="395605" algn="l"/>
              </a:tabLst>
            </a:pPr>
            <a:r>
              <a:rPr sz="1400" spc="-5" dirty="0">
                <a:latin typeface="Calibri"/>
                <a:cs typeface="Calibri"/>
              </a:rPr>
              <a:t>handlinger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ledsaget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af</a:t>
            </a:r>
            <a:r>
              <a:rPr sz="1400" spc="-5" dirty="0">
                <a:latin typeface="Calibri"/>
                <a:cs typeface="Calibri"/>
              </a:rPr>
              <a:t> ord, trusler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og hån,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lang="da-DK" sz="1400" spc="-5" dirty="0" smtClean="0">
                <a:latin typeface="Calibri"/>
                <a:cs typeface="Calibri"/>
              </a:rPr>
              <a:t>både analogt og digitalt</a:t>
            </a:r>
            <a:r>
              <a:rPr sz="1400" spc="5" dirty="0" smtClean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  <a:p>
            <a:pPr marL="355600" marR="31115" indent="-34290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Calibri"/>
                <a:cs typeface="Calibri"/>
              </a:rPr>
              <a:t>handlinger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uden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ved </a:t>
            </a:r>
            <a:r>
              <a:rPr sz="1400" spc="-5" dirty="0">
                <a:latin typeface="Calibri"/>
                <a:cs typeface="Calibri"/>
              </a:rPr>
              <a:t>brug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af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grimasser,</a:t>
            </a:r>
            <a:r>
              <a:rPr sz="1400" spc="-5" dirty="0">
                <a:latin typeface="Calibri"/>
                <a:cs typeface="Calibri"/>
              </a:rPr>
              <a:t> gestus,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ved at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vende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vedkommende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ryggen eller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ikke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efterkomme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persons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ønsker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 irritere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eller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såre.</a:t>
            </a:r>
            <a:endParaRPr sz="1400" dirty="0">
              <a:latin typeface="Calibri"/>
              <a:cs typeface="Calibri"/>
            </a:endParaRPr>
          </a:p>
          <a:p>
            <a:pPr marL="355600" marR="407670" indent="-34290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394970" algn="l"/>
                <a:tab pos="395605" algn="l"/>
              </a:tabLst>
            </a:pPr>
            <a:r>
              <a:rPr dirty="0"/>
              <a:t>	</a:t>
            </a:r>
            <a:r>
              <a:rPr sz="1400" spc="-5" dirty="0">
                <a:latin typeface="Calibri"/>
                <a:cs typeface="Calibri"/>
              </a:rPr>
              <a:t>negative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handlinger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også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udtrykkes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mere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indirekte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gennem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social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isolering </a:t>
            </a:r>
            <a:r>
              <a:rPr sz="1400" spc="-5" dirty="0">
                <a:latin typeface="Calibri"/>
                <a:cs typeface="Calibri"/>
              </a:rPr>
              <a:t>og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udelukkelse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fra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gruppen.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765" y="6565188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3420"/>
            <a:ext cx="9144000" cy="503457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50" y="236562"/>
            <a:ext cx="1062710" cy="6045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5907" y="877900"/>
            <a:ext cx="50298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Forebyggelse</a:t>
            </a:r>
            <a:r>
              <a:rPr spc="-55" dirty="0"/>
              <a:t> </a:t>
            </a:r>
            <a:r>
              <a:rPr dirty="0"/>
              <a:t>og</a:t>
            </a:r>
            <a:r>
              <a:rPr spc="-20" dirty="0"/>
              <a:t> </a:t>
            </a:r>
            <a:r>
              <a:rPr spc="-5" dirty="0"/>
              <a:t>undervisning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4014" y="1618310"/>
            <a:ext cx="8003540" cy="305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Helsingør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Skole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forebygger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mobning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på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flere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måder. Dagligt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opstår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situationer,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hvor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samværsformerne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drøftes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 klasserne. </a:t>
            </a:r>
            <a:r>
              <a:rPr sz="1400" spc="-5" dirty="0">
                <a:latin typeface="Calibri"/>
                <a:cs typeface="Calibri"/>
              </a:rPr>
              <a:t>Den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måde,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hvorpå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disse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drøftelser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tages,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 </a:t>
            </a:r>
            <a:r>
              <a:rPr sz="1400" spc="-5" dirty="0">
                <a:latin typeface="Calibri"/>
                <a:cs typeface="Calibri"/>
              </a:rPr>
              <a:t>afgørende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miljøet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klasserne</a:t>
            </a:r>
            <a:r>
              <a:rPr sz="1400" spc="-5" dirty="0">
                <a:latin typeface="Calibri"/>
                <a:cs typeface="Calibri"/>
              </a:rPr>
              <a:t> og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på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skolen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helhed.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 </a:t>
            </a:r>
            <a:r>
              <a:rPr sz="1400" spc="-5" dirty="0">
                <a:latin typeface="Calibri"/>
                <a:cs typeface="Calibri"/>
              </a:rPr>
              <a:t>sikre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5" dirty="0">
                <a:latin typeface="Calibri"/>
                <a:cs typeface="Calibri"/>
              </a:rPr>
              <a:t> bevidstheden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om</a:t>
            </a:r>
            <a:r>
              <a:rPr sz="1400" spc="-5" dirty="0">
                <a:latin typeface="Calibri"/>
                <a:cs typeface="Calibri"/>
              </a:rPr>
              <a:t> samværsformer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holdes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fokus,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gennemføres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hvert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år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tema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om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samværsformer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klasser. </a:t>
            </a:r>
            <a:r>
              <a:rPr sz="1400" spc="-5" dirty="0">
                <a:latin typeface="Calibri"/>
                <a:cs typeface="Calibri"/>
              </a:rPr>
              <a:t>Temaet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tager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udgangspunkt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lege,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diskussioner,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spil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video.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henvises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til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følgende </a:t>
            </a:r>
            <a:r>
              <a:rPr sz="1400" dirty="0">
                <a:latin typeface="Calibri"/>
                <a:cs typeface="Calibri"/>
              </a:rPr>
              <a:t>materiale </a:t>
            </a:r>
            <a:r>
              <a:rPr sz="1400" spc="-5" dirty="0">
                <a:latin typeface="Calibri"/>
                <a:cs typeface="Calibri"/>
              </a:rPr>
              <a:t>på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nettet:</a:t>
            </a:r>
            <a:endParaRPr sz="1400">
              <a:latin typeface="Calibri"/>
              <a:cs typeface="Calibri"/>
            </a:endParaRPr>
          </a:p>
          <a:p>
            <a:pPr marL="12700" marR="6635750">
              <a:lnSpc>
                <a:spcPct val="165600"/>
              </a:lnSpc>
              <a:spcBef>
                <a:spcPts val="140"/>
              </a:spcBef>
            </a:pP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h</a:t>
            </a:r>
            <a:r>
              <a:rPr sz="1100" u="sng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tt</a:t>
            </a: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p</a:t>
            </a:r>
            <a:r>
              <a:rPr sz="1100" u="sng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://</a:t>
            </a: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n</a:t>
            </a:r>
            <a:r>
              <a:rPr sz="1100" u="sng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e</a:t>
            </a: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t-</a:t>
            </a:r>
            <a:r>
              <a:rPr sz="1100" u="sng" spc="-10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mo</a:t>
            </a: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bn</a:t>
            </a:r>
            <a:r>
              <a:rPr sz="1100" u="sng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i</a:t>
            </a: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n</a:t>
            </a:r>
            <a:r>
              <a:rPr sz="1100" u="sng" spc="-20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g</a:t>
            </a: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.</a:t>
            </a:r>
            <a:r>
              <a:rPr sz="1100" u="sng" spc="-10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d</a:t>
            </a:r>
            <a:r>
              <a:rPr sz="1100" u="sng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k/ </a:t>
            </a:r>
            <a:r>
              <a:rPr sz="1100" dirty="0">
                <a:solidFill>
                  <a:srgbClr val="5DA9B4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5"/>
              </a:rPr>
              <a:t>http://sikkerchat.dk/</a:t>
            </a:r>
            <a:endParaRPr sz="1100">
              <a:latin typeface="Calibri"/>
              <a:cs typeface="Calibri"/>
            </a:endParaRPr>
          </a:p>
          <a:p>
            <a:pPr marL="12700" marR="4386580">
              <a:lnSpc>
                <a:spcPct val="165500"/>
              </a:lnSpc>
            </a:pP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6"/>
              </a:rPr>
              <a:t>http://dcum.dk/institution/sammen-mod-mobning </a:t>
            </a:r>
            <a:r>
              <a:rPr sz="1100" dirty="0">
                <a:solidFill>
                  <a:srgbClr val="5DA9B4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7"/>
              </a:rPr>
              <a:t>http://www.dr.dk/skole/Klassenstime/Mobning/Stop+mobning </a:t>
            </a:r>
            <a:r>
              <a:rPr sz="1100" spc="-235" dirty="0">
                <a:solidFill>
                  <a:srgbClr val="5DA9B4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8"/>
              </a:rPr>
              <a:t>http://dcum.dk/institution/stop-mobning</a:t>
            </a:r>
            <a:endParaRPr sz="1100">
              <a:latin typeface="Calibri"/>
              <a:cs typeface="Calibri"/>
            </a:endParaRPr>
          </a:p>
          <a:p>
            <a:pPr marL="12700" marR="2444115">
              <a:lnSpc>
                <a:spcPct val="165500"/>
              </a:lnSpc>
              <a:spcBef>
                <a:spcPts val="5"/>
              </a:spcBef>
            </a:pP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9"/>
              </a:rPr>
              <a:t>http://www.saferinternetday.org/web/guest;jsessionid=20494CB1BE72054605B8DA5A251246C0 </a:t>
            </a:r>
            <a:r>
              <a:rPr sz="1100" dirty="0">
                <a:solidFill>
                  <a:srgbClr val="5DA9B4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10"/>
              </a:rPr>
              <a:t>http://www.bornsvilkar.dk/Temaer/Mobning/Hvad-kan-du-goere/stop-mobning.aspx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698" y="853566"/>
            <a:ext cx="12077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Praksis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46836" y="1383766"/>
            <a:ext cx="8050326" cy="4072269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035"/>
              </a:spcBef>
            </a:pPr>
            <a:r>
              <a:rPr dirty="0"/>
              <a:t>Den,</a:t>
            </a:r>
            <a:r>
              <a:rPr spc="-15" dirty="0"/>
              <a:t> </a:t>
            </a:r>
            <a:r>
              <a:rPr dirty="0"/>
              <a:t>der</a:t>
            </a:r>
            <a:r>
              <a:rPr spc="-10" dirty="0"/>
              <a:t> </a:t>
            </a:r>
            <a:r>
              <a:rPr dirty="0"/>
              <a:t>konstaterer</a:t>
            </a:r>
            <a:r>
              <a:rPr spc="-40" dirty="0"/>
              <a:t> </a:t>
            </a:r>
            <a:r>
              <a:rPr spc="-5" dirty="0"/>
              <a:t>mobning</a:t>
            </a:r>
            <a:r>
              <a:rPr spc="-20" dirty="0"/>
              <a:t> </a:t>
            </a:r>
            <a:r>
              <a:rPr dirty="0"/>
              <a:t>i </a:t>
            </a:r>
            <a:r>
              <a:rPr spc="-5" dirty="0"/>
              <a:t>en</a:t>
            </a:r>
            <a:r>
              <a:rPr spc="-15" dirty="0"/>
              <a:t> </a:t>
            </a:r>
            <a:r>
              <a:rPr dirty="0"/>
              <a:t>klasse</a:t>
            </a:r>
            <a:r>
              <a:rPr spc="-25" dirty="0"/>
              <a:t> </a:t>
            </a:r>
            <a:r>
              <a:rPr dirty="0"/>
              <a:t>kontakter</a:t>
            </a:r>
            <a:r>
              <a:rPr spc="-20" dirty="0"/>
              <a:t> </a:t>
            </a:r>
            <a:r>
              <a:rPr dirty="0"/>
              <a:t>klasselæreren</a:t>
            </a:r>
            <a:r>
              <a:rPr spc="-40" dirty="0"/>
              <a:t> </a:t>
            </a:r>
            <a:r>
              <a:rPr spc="-5" dirty="0"/>
              <a:t>som:</a:t>
            </a:r>
          </a:p>
          <a:p>
            <a:pPr marL="382905" indent="-32639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383540" algn="l"/>
                <a:tab pos="384175" algn="l"/>
              </a:tabLst>
            </a:pPr>
            <a:r>
              <a:rPr b="0" spc="-5" dirty="0">
                <a:latin typeface="Calibri"/>
                <a:cs typeface="Calibri"/>
              </a:rPr>
              <a:t>undersøger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problemstillingen/løser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konflikten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ved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samtale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med de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involverede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elever.</a:t>
            </a:r>
          </a:p>
          <a:p>
            <a:pPr marL="382905" indent="-32639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83540" algn="l"/>
                <a:tab pos="384175" algn="l"/>
              </a:tabLst>
            </a:pPr>
            <a:r>
              <a:rPr b="0" spc="-5" dirty="0">
                <a:latin typeface="Calibri"/>
                <a:cs typeface="Calibri"/>
              </a:rPr>
              <a:t>Underretter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forældre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til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såvel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mobberen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som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den mobbede.</a:t>
            </a:r>
          </a:p>
          <a:p>
            <a:pPr marL="382905" indent="-32639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383540" algn="l"/>
                <a:tab pos="384175" algn="l"/>
              </a:tabLst>
            </a:pPr>
            <a:r>
              <a:rPr b="0" dirty="0">
                <a:latin typeface="Calibri"/>
                <a:cs typeface="Calibri"/>
              </a:rPr>
              <a:t>Mobberen </a:t>
            </a:r>
            <a:r>
              <a:rPr b="0" spc="-5" dirty="0">
                <a:latin typeface="Calibri"/>
                <a:cs typeface="Calibri"/>
              </a:rPr>
              <a:t>og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forældrene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indkaldes</a:t>
            </a:r>
            <a:r>
              <a:rPr b="0" spc="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til et </a:t>
            </a:r>
            <a:r>
              <a:rPr b="0" spc="-5" dirty="0">
                <a:latin typeface="Calibri"/>
                <a:cs typeface="Calibri"/>
              </a:rPr>
              <a:t>møde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på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skolen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med</a:t>
            </a:r>
            <a:r>
              <a:rPr b="0" dirty="0">
                <a:latin typeface="Calibri"/>
                <a:cs typeface="Calibri"/>
              </a:rPr>
              <a:t> klasselæreren.</a:t>
            </a:r>
          </a:p>
          <a:p>
            <a:pPr marL="382905" indent="-32639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83540" algn="l"/>
                <a:tab pos="384175" algn="l"/>
              </a:tabLst>
            </a:pPr>
            <a:r>
              <a:rPr b="0" spc="-5" dirty="0">
                <a:latin typeface="Calibri"/>
                <a:cs typeface="Calibri"/>
              </a:rPr>
              <a:t>Der </a:t>
            </a:r>
            <a:r>
              <a:rPr b="0" dirty="0">
                <a:latin typeface="Calibri"/>
                <a:cs typeface="Calibri"/>
              </a:rPr>
              <a:t>aftales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handlinger</a:t>
            </a:r>
            <a:r>
              <a:rPr b="0" spc="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ift.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den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enkelte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mobbeepisode.</a:t>
            </a:r>
          </a:p>
          <a:p>
            <a:pPr marL="44450">
              <a:lnSpc>
                <a:spcPct val="100000"/>
              </a:lnSpc>
              <a:buFont typeface="Arial"/>
              <a:buChar char="•"/>
            </a:pPr>
            <a:endParaRPr sz="1600" dirty="0">
              <a:latin typeface="Calibri"/>
              <a:cs typeface="Calibri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300" dirty="0">
              <a:latin typeface="Calibri"/>
              <a:cs typeface="Calibri"/>
            </a:endParaRPr>
          </a:p>
          <a:p>
            <a:pPr marL="57150" marR="1261745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Ved</a:t>
            </a:r>
            <a:r>
              <a:rPr spc="-15" dirty="0"/>
              <a:t> </a:t>
            </a:r>
            <a:r>
              <a:rPr spc="-5" dirty="0"/>
              <a:t>grove</a:t>
            </a:r>
            <a:r>
              <a:rPr spc="-15" dirty="0"/>
              <a:t> </a:t>
            </a:r>
            <a:r>
              <a:rPr dirty="0"/>
              <a:t>tilfælde</a:t>
            </a:r>
            <a:r>
              <a:rPr spc="-25" dirty="0"/>
              <a:t> </a:t>
            </a:r>
            <a:r>
              <a:rPr dirty="0"/>
              <a:t>eller</a:t>
            </a:r>
            <a:r>
              <a:rPr spc="-25" dirty="0"/>
              <a:t> </a:t>
            </a:r>
            <a:r>
              <a:rPr dirty="0"/>
              <a:t>gentagne</a:t>
            </a:r>
            <a:r>
              <a:rPr spc="-35" dirty="0"/>
              <a:t> </a:t>
            </a:r>
            <a:r>
              <a:rPr dirty="0"/>
              <a:t>tilfælde</a:t>
            </a:r>
            <a:r>
              <a:rPr spc="-15" dirty="0"/>
              <a:t> </a:t>
            </a:r>
            <a:r>
              <a:rPr dirty="0"/>
              <a:t>af</a:t>
            </a:r>
            <a:r>
              <a:rPr spc="-20" dirty="0"/>
              <a:t> </a:t>
            </a:r>
            <a:r>
              <a:rPr spc="-5" dirty="0"/>
              <a:t>mobning</a:t>
            </a:r>
            <a:r>
              <a:rPr spc="-15" dirty="0"/>
              <a:t> </a:t>
            </a:r>
            <a:r>
              <a:rPr spc="-5" dirty="0"/>
              <a:t>involveres</a:t>
            </a:r>
            <a:r>
              <a:rPr spc="-25" dirty="0"/>
              <a:t> </a:t>
            </a:r>
            <a:r>
              <a:rPr dirty="0"/>
              <a:t>ledelsen</a:t>
            </a:r>
            <a:r>
              <a:rPr spc="-35" dirty="0"/>
              <a:t> </a:t>
            </a:r>
            <a:r>
              <a:rPr dirty="0"/>
              <a:t>som</a:t>
            </a:r>
            <a:r>
              <a:rPr spc="-15" dirty="0"/>
              <a:t> </a:t>
            </a:r>
            <a:r>
              <a:rPr dirty="0"/>
              <a:t>har</a:t>
            </a:r>
            <a:r>
              <a:rPr spc="-25" dirty="0"/>
              <a:t> </a:t>
            </a:r>
            <a:r>
              <a:rPr dirty="0" err="1"/>
              <a:t>følgende</a:t>
            </a:r>
            <a:r>
              <a:rPr dirty="0"/>
              <a:t> </a:t>
            </a:r>
            <a:r>
              <a:rPr spc="-300" dirty="0"/>
              <a:t> </a:t>
            </a:r>
            <a:r>
              <a:rPr lang="da-DK" spc="-300" dirty="0" smtClean="0"/>
              <a:t>mulige </a:t>
            </a:r>
            <a:r>
              <a:rPr lang="da-DK" spc="-300" dirty="0" err="1" smtClean="0"/>
              <a:t>sanktoner</a:t>
            </a:r>
            <a:endParaRPr lang="da-DK" spc="-300" dirty="0" smtClean="0"/>
          </a:p>
          <a:p>
            <a:pPr marL="57150" marR="1261745">
              <a:lnSpc>
                <a:spcPct val="100000"/>
              </a:lnSpc>
              <a:spcBef>
                <a:spcPts val="5"/>
              </a:spcBef>
            </a:pPr>
            <a:endParaRPr lang="da-DK" spc="-300" dirty="0" smtClean="0"/>
          </a:p>
          <a:p>
            <a:pPr marL="342900" marR="1261745" indent="-2857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b="0" spc="-5" dirty="0" err="1" smtClean="0">
                <a:latin typeface="Calibri"/>
                <a:cs typeface="Calibri"/>
              </a:rPr>
              <a:t>Bh</a:t>
            </a:r>
            <a:r>
              <a:rPr b="0" spc="-5" dirty="0">
                <a:latin typeface="Calibri"/>
                <a:cs typeface="Calibri"/>
              </a:rPr>
              <a:t>.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klasse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-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2.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klasse: forseelsen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påtales</a:t>
            </a:r>
            <a:r>
              <a:rPr b="0" spc="2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og hjemmet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underrettes</a:t>
            </a:r>
          </a:p>
          <a:p>
            <a:pPr marL="343535" marR="201930" indent="-28702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383540" algn="l"/>
                <a:tab pos="384175" algn="l"/>
              </a:tabLst>
            </a:pPr>
            <a:r>
              <a:rPr b="0" dirty="0"/>
              <a:t>	</a:t>
            </a:r>
            <a:r>
              <a:rPr b="0" spc="-5" dirty="0">
                <a:latin typeface="Calibri"/>
                <a:cs typeface="Calibri"/>
              </a:rPr>
              <a:t>3.</a:t>
            </a:r>
            <a:r>
              <a:rPr b="0" dirty="0">
                <a:latin typeface="Calibri"/>
                <a:cs typeface="Calibri"/>
              </a:rPr>
              <a:t> klasse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–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5.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klasse: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eleven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udelukkes</a:t>
            </a:r>
            <a:r>
              <a:rPr b="0" spc="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for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undervisningen</a:t>
            </a:r>
            <a:r>
              <a:rPr b="0" spc="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–</a:t>
            </a:r>
            <a:r>
              <a:rPr b="0" spc="-5" dirty="0">
                <a:latin typeface="Calibri"/>
                <a:cs typeface="Calibri"/>
              </a:rPr>
              <a:t> under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opsyn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–</a:t>
            </a:r>
            <a:r>
              <a:rPr b="0" spc="-5" dirty="0">
                <a:latin typeface="Calibri"/>
                <a:cs typeface="Calibri"/>
              </a:rPr>
              <a:t> indtil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et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møde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mellem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lærer, </a:t>
            </a:r>
            <a:r>
              <a:rPr b="0" spc="-30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ledelse</a:t>
            </a:r>
            <a:r>
              <a:rPr b="0" spc="-5" dirty="0">
                <a:latin typeface="Calibri"/>
                <a:cs typeface="Calibri"/>
              </a:rPr>
              <a:t> og forældre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er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arrangeret.</a:t>
            </a:r>
          </a:p>
          <a:p>
            <a:pPr marL="343535" marR="5080" indent="-28702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83540" algn="l"/>
                <a:tab pos="384175" algn="l"/>
              </a:tabLst>
            </a:pPr>
            <a:r>
              <a:rPr b="0" dirty="0"/>
              <a:t>	</a:t>
            </a:r>
            <a:r>
              <a:rPr b="0" spc="-5" dirty="0">
                <a:latin typeface="Calibri"/>
                <a:cs typeface="Calibri"/>
              </a:rPr>
              <a:t>6.</a:t>
            </a:r>
            <a:r>
              <a:rPr b="0" dirty="0">
                <a:latin typeface="Calibri"/>
                <a:cs typeface="Calibri"/>
              </a:rPr>
              <a:t> klasse –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9.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klasse: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forældrene orienteres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om,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at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eleven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bortvises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og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bedes</a:t>
            </a:r>
            <a:r>
              <a:rPr b="0" spc="2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hente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eleven.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Der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arrangeres </a:t>
            </a:r>
            <a:r>
              <a:rPr b="0" spc="-30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et </a:t>
            </a:r>
            <a:r>
              <a:rPr b="0" spc="-5" dirty="0">
                <a:latin typeface="Calibri"/>
                <a:cs typeface="Calibri"/>
              </a:rPr>
              <a:t>møde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mellem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ledelse,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lærere </a:t>
            </a:r>
            <a:r>
              <a:rPr b="0" spc="-5" dirty="0">
                <a:latin typeface="Calibri"/>
                <a:cs typeface="Calibri"/>
              </a:rPr>
              <a:t>og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forældre.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Samarbejde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med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 smtClean="0">
                <a:latin typeface="Calibri"/>
                <a:cs typeface="Calibri"/>
              </a:rPr>
              <a:t>SSP</a:t>
            </a:r>
            <a:endParaRPr b="0" spc="-5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765" y="6565188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749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4704" y="5814479"/>
            <a:ext cx="1062710" cy="6045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2956" y="4038041"/>
            <a:ext cx="360324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a-DK" sz="3200" b="1" spc="-5" dirty="0" smtClean="0">
                <a:latin typeface="Calibri"/>
                <a:cs typeface="Calibri"/>
              </a:rPr>
              <a:t>Mulige handlinger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5200" y="4476724"/>
            <a:ext cx="6891020" cy="2333331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Trivselsundersøgelsen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gennemføres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hvert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år.</a:t>
            </a:r>
          </a:p>
          <a:p>
            <a:pPr marL="338455" indent="-32639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sz="1400" spc="-5" dirty="0">
                <a:latin typeface="Calibri"/>
                <a:cs typeface="Calibri"/>
              </a:rPr>
              <a:t>Elevrådet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bliver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involveret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mobbeproblematikken.</a:t>
            </a:r>
            <a:endParaRPr sz="1400" dirty="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sz="1400" dirty="0">
                <a:latin typeface="Calibri"/>
                <a:cs typeface="Calibri"/>
              </a:rPr>
              <a:t>Klassediskussion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efter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oplæg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elevrådet.</a:t>
            </a:r>
          </a:p>
          <a:p>
            <a:pPr marL="338455" indent="-32639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sz="1400" spc="-5" dirty="0">
                <a:latin typeface="Calibri"/>
                <a:cs typeface="Calibri"/>
              </a:rPr>
              <a:t>Venskabsklasser/store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små venner.</a:t>
            </a:r>
            <a:endParaRPr sz="1400" dirty="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sz="1400" spc="-5" dirty="0">
                <a:latin typeface="Calibri"/>
                <a:cs typeface="Calibri"/>
              </a:rPr>
              <a:t>Der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skal</a:t>
            </a:r>
            <a:r>
              <a:rPr sz="1400" dirty="0">
                <a:latin typeface="Calibri"/>
                <a:cs typeface="Calibri"/>
              </a:rPr>
              <a:t> beskrives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vedtages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samværsregler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enkelte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klasse.</a:t>
            </a:r>
          </a:p>
          <a:p>
            <a:pPr marL="338455" indent="-32639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sz="1400" spc="-5" dirty="0">
                <a:latin typeface="Calibri"/>
                <a:cs typeface="Calibri"/>
              </a:rPr>
              <a:t>Denne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politik </a:t>
            </a:r>
            <a:r>
              <a:rPr sz="1400" dirty="0">
                <a:latin typeface="Calibri"/>
                <a:cs typeface="Calibri"/>
              </a:rPr>
              <a:t>til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bekæmpelse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mobning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fast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punkt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på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skoleårets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første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 err="1">
                <a:latin typeface="Calibri"/>
                <a:cs typeface="Calibri"/>
              </a:rPr>
              <a:t>forældremøde</a:t>
            </a:r>
            <a:r>
              <a:rPr sz="1400" spc="-5" dirty="0" smtClean="0">
                <a:latin typeface="Calibri"/>
                <a:cs typeface="Calibri"/>
              </a:rPr>
              <a:t>.</a:t>
            </a:r>
            <a:endParaRPr lang="da-DK" sz="1400" spc="-5" dirty="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lang="da-DK" sz="1400" spc="-5" dirty="0" smtClean="0">
                <a:latin typeface="Calibri"/>
                <a:cs typeface="Calibri"/>
              </a:rPr>
              <a:t>Listen er </a:t>
            </a:r>
            <a:r>
              <a:rPr lang="da-DK" sz="1400" spc="-5" smtClean="0">
                <a:latin typeface="Calibri"/>
                <a:cs typeface="Calibri"/>
              </a:rPr>
              <a:t>ikke udtømmende.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DA9B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649</Words>
  <Application>Microsoft Office PowerPoint</Application>
  <PresentationFormat>Skærmshow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PowerPoint-præsentation</vt:lpstr>
      <vt:lpstr>På Helsingør Skole tolereres mobning ikke</vt:lpstr>
      <vt:lpstr>PowerPoint-præsentation</vt:lpstr>
      <vt:lpstr>Fokuspunkter</vt:lpstr>
      <vt:lpstr>Definition</vt:lpstr>
      <vt:lpstr>Forebyggelse og undervisning</vt:lpstr>
      <vt:lpstr>Praksis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Mobbehandlingsplan</dc:title>
  <dc:creator>Maria Prien Saxbøl</dc:creator>
  <cp:lastModifiedBy>Kari Jørgensen</cp:lastModifiedBy>
  <cp:revision>2</cp:revision>
  <dcterms:created xsi:type="dcterms:W3CDTF">2021-08-22T19:04:47Z</dcterms:created>
  <dcterms:modified xsi:type="dcterms:W3CDTF">2021-09-22T18:17:28Z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2021-08-22T00:00:00Z</vt:filetime>
  </property>
</Properties>
</file>