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FA6B7475-6C0D-44F3-841D-DFA6E04AE51F}" type="datetimeFigureOut">
              <a:rPr lang="da-DK" smtClean="0"/>
              <a:t>04-04-2019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102196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6B7475-6C0D-44F3-841D-DFA6E04AE51F}" type="datetimeFigureOut">
              <a:rPr lang="da-DK" smtClean="0"/>
              <a:t>04-04-2019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67460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6B7475-6C0D-44F3-841D-DFA6E04AE51F}" type="datetimeFigureOut">
              <a:rPr lang="da-DK" smtClean="0"/>
              <a:t>04-04-2019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48185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6B7475-6C0D-44F3-841D-DFA6E04AE51F}" type="datetimeFigureOut">
              <a:rPr lang="da-DK" smtClean="0"/>
              <a:t>04-04-2019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57524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FA6B7475-6C0D-44F3-841D-DFA6E04AE51F}" type="datetimeFigureOut">
              <a:rPr lang="da-DK" smtClean="0"/>
              <a:t>04-04-2019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91090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A6B7475-6C0D-44F3-841D-DFA6E04AE51F}" type="datetimeFigureOut">
              <a:rPr lang="da-DK" smtClean="0"/>
              <a:t>04-04-2019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45307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A6B7475-6C0D-44F3-841D-DFA6E04AE51F}" type="datetimeFigureOut">
              <a:rPr lang="da-DK" smtClean="0"/>
              <a:t>04-04-2019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384612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A6B7475-6C0D-44F3-841D-DFA6E04AE51F}" type="datetimeFigureOut">
              <a:rPr lang="da-DK" smtClean="0"/>
              <a:t>04-04-2019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32297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A6B7475-6C0D-44F3-841D-DFA6E04AE51F}" type="datetimeFigureOut">
              <a:rPr lang="da-DK" smtClean="0"/>
              <a:t>04-04-2019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23690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A6B7475-6C0D-44F3-841D-DFA6E04AE51F}" type="datetimeFigureOut">
              <a:rPr lang="da-DK" smtClean="0"/>
              <a:t>04-04-2019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27957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A6B7475-6C0D-44F3-841D-DFA6E04AE51F}" type="datetimeFigureOut">
              <a:rPr lang="da-DK" smtClean="0"/>
              <a:t>04-04-2019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97714503-3DA7-4D52-95FF-57779E2A7FD0}" type="slidenum">
              <a:rPr lang="da-DK" smtClean="0"/>
              <a:t>‹nr.›</a:t>
            </a:fld>
            <a:endParaRPr lang="da-DK"/>
          </a:p>
        </p:txBody>
      </p:sp>
    </p:spTree>
    <p:extLst>
      <p:ext uri="{BB962C8B-B14F-4D97-AF65-F5344CB8AC3E}">
        <p14:creationId xmlns:p14="http://schemas.microsoft.com/office/powerpoint/2010/main" val="378572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B7475-6C0D-44F3-841D-DFA6E04AE51F}" type="datetimeFigureOut">
              <a:rPr lang="da-DK" smtClean="0"/>
              <a:t>04-04-2019</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14503-3DA7-4D52-95FF-57779E2A7FD0}" type="slidenum">
              <a:rPr lang="da-DK" smtClean="0"/>
              <a:t>‹nr.›</a:t>
            </a:fld>
            <a:endParaRPr lang="da-DK"/>
          </a:p>
        </p:txBody>
      </p:sp>
    </p:spTree>
    <p:extLst>
      <p:ext uri="{BB962C8B-B14F-4D97-AF65-F5344CB8AC3E}">
        <p14:creationId xmlns:p14="http://schemas.microsoft.com/office/powerpoint/2010/main" val="295736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2"/>
          <a:stretch>
            <a:fillRect/>
          </a:stretch>
        </p:blipFill>
        <p:spPr>
          <a:xfrm>
            <a:off x="470404" y="5128621"/>
            <a:ext cx="2206943" cy="1255885"/>
          </a:xfrm>
          <a:prstGeom prst="rect">
            <a:avLst/>
          </a:prstGeom>
        </p:spPr>
      </p:pic>
      <p:sp>
        <p:nvSpPr>
          <p:cNvPr id="3" name="Rektangel 2"/>
          <p:cNvSpPr/>
          <p:nvPr/>
        </p:nvSpPr>
        <p:spPr>
          <a:xfrm>
            <a:off x="1571105" y="598516"/>
            <a:ext cx="9160626" cy="4524315"/>
          </a:xfrm>
          <a:prstGeom prst="rect">
            <a:avLst/>
          </a:prstGeom>
        </p:spPr>
        <p:txBody>
          <a:bodyPr wrap="square">
            <a:spAutoFit/>
          </a:bodyPr>
          <a:lstStyle/>
          <a:p>
            <a:pPr>
              <a:spcAft>
                <a:spcPts val="0"/>
              </a:spcAft>
            </a:pPr>
            <a:r>
              <a:rPr lang="da-DK" sz="2400" dirty="0">
                <a:latin typeface="Verdana" panose="020B0604030504040204" pitchFamily="34" charset="0"/>
                <a:ea typeface="Calibri" panose="020F0502020204030204" pitchFamily="34" charset="0"/>
              </a:rPr>
              <a:t>Der er den 30. januar 2019 indgået en bred aftale i Folketinget vedr. justeringer af folkeskolen. </a:t>
            </a:r>
            <a:r>
              <a:rPr lang="da-DK" sz="2400" dirty="0" smtClean="0">
                <a:latin typeface="Verdana" panose="020B0604030504040204" pitchFamily="34" charset="0"/>
                <a:ea typeface="Calibri" panose="020F0502020204030204" pitchFamily="34" charset="0"/>
              </a:rPr>
              <a:t>Lovforslaget </a:t>
            </a:r>
            <a:r>
              <a:rPr lang="da-DK" sz="2400" dirty="0">
                <a:latin typeface="Verdana" panose="020B0604030504040204" pitchFamily="34" charset="0"/>
                <a:ea typeface="Calibri" panose="020F0502020204030204" pitchFamily="34" charset="0"/>
              </a:rPr>
              <a:t>forventes fremsat i foråret 2019.</a:t>
            </a:r>
            <a:endParaRPr lang="da-DK" sz="2400" dirty="0">
              <a:latin typeface="Calibri" panose="020F0502020204030204" pitchFamily="34" charset="0"/>
              <a:ea typeface="Calibri" panose="020F0502020204030204" pitchFamily="34" charset="0"/>
            </a:endParaRPr>
          </a:p>
          <a:p>
            <a:pPr>
              <a:spcAft>
                <a:spcPts val="0"/>
              </a:spcAft>
            </a:pPr>
            <a:r>
              <a:rPr lang="da-DK" sz="2400" dirty="0">
                <a:latin typeface="Verdana" panose="020B0604030504040204" pitchFamily="34" charset="0"/>
                <a:ea typeface="Calibri" panose="020F0502020204030204" pitchFamily="34" charset="0"/>
              </a:rPr>
              <a:t> </a:t>
            </a:r>
            <a:endParaRPr lang="da-DK" sz="2400" dirty="0">
              <a:latin typeface="Calibri" panose="020F0502020204030204" pitchFamily="34" charset="0"/>
              <a:ea typeface="Calibri" panose="020F0502020204030204" pitchFamily="34" charset="0"/>
            </a:endParaRPr>
          </a:p>
          <a:p>
            <a:pPr>
              <a:spcAft>
                <a:spcPts val="0"/>
              </a:spcAft>
            </a:pPr>
            <a:r>
              <a:rPr lang="da-DK" sz="2400" dirty="0">
                <a:latin typeface="Verdana" panose="020B0604030504040204" pitchFamily="34" charset="0"/>
                <a:ea typeface="Calibri" panose="020F0502020204030204" pitchFamily="34" charset="0"/>
              </a:rPr>
              <a:t>Ønsket er at skabe endnu bedre lokale vilkår for at indfri de politiske ambitioner bag folkeskolereformen fra 2013. Der er aftalt 13 initiativer, som skal udvikle folkeskolen inden for tre temaer:</a:t>
            </a:r>
            <a:endParaRPr lang="da-DK" sz="2400" dirty="0">
              <a:latin typeface="Calibri" panose="020F0502020204030204" pitchFamily="34" charset="0"/>
              <a:ea typeface="Calibri" panose="020F0502020204030204" pitchFamily="34" charset="0"/>
            </a:endParaRPr>
          </a:p>
          <a:p>
            <a:pPr>
              <a:spcAft>
                <a:spcPts val="0"/>
              </a:spcAft>
            </a:pPr>
            <a:r>
              <a:rPr lang="da-DK" sz="2400" dirty="0">
                <a:latin typeface="Verdana" panose="020B0604030504040204" pitchFamily="34" charset="0"/>
                <a:ea typeface="Calibri" panose="020F0502020204030204" pitchFamily="34" charset="0"/>
              </a:rPr>
              <a:t> </a:t>
            </a:r>
            <a:endParaRPr lang="da-DK" sz="2400"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2400" dirty="0">
                <a:latin typeface="Verdana" panose="020B0604030504040204" pitchFamily="34" charset="0"/>
                <a:ea typeface="Calibri" panose="020F0502020204030204" pitchFamily="34" charset="0"/>
              </a:rPr>
              <a:t>Klarere rammer for tilrettelæggelsen af skoledagen</a:t>
            </a:r>
            <a:endParaRPr lang="da-DK" sz="2400"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2400" dirty="0">
                <a:latin typeface="Verdana" panose="020B0604030504040204" pitchFamily="34" charset="0"/>
                <a:ea typeface="Calibri" panose="020F0502020204030204" pitchFamily="34" charset="0"/>
              </a:rPr>
              <a:t>Øget faglighed og kvalitet</a:t>
            </a:r>
            <a:endParaRPr lang="da-DK" sz="2400"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2400" dirty="0">
                <a:latin typeface="Verdana" panose="020B0604030504040204" pitchFamily="34" charset="0"/>
                <a:ea typeface="Calibri" panose="020F0502020204030204" pitchFamily="34" charset="0"/>
              </a:rPr>
              <a:t>Øget frihed</a:t>
            </a:r>
            <a:endParaRPr lang="da-DK"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311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2"/>
          <a:stretch>
            <a:fillRect/>
          </a:stretch>
        </p:blipFill>
        <p:spPr>
          <a:xfrm>
            <a:off x="728099" y="5286562"/>
            <a:ext cx="2206943" cy="1255885"/>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638739903"/>
              </p:ext>
            </p:extLst>
          </p:nvPr>
        </p:nvGraphicFramePr>
        <p:xfrm>
          <a:off x="1752599" y="1574800"/>
          <a:ext cx="8706486" cy="3706654"/>
        </p:xfrm>
        <a:graphic>
          <a:graphicData uri="http://schemas.openxmlformats.org/drawingml/2006/table">
            <a:tbl>
              <a:tblPr firstRow="1" firstCol="1" bandRow="1"/>
              <a:tblGrid>
                <a:gridCol w="2240295">
                  <a:extLst>
                    <a:ext uri="{9D8B030D-6E8A-4147-A177-3AD203B41FA5}">
                      <a16:colId xmlns:a16="http://schemas.microsoft.com/office/drawing/2014/main" val="242625788"/>
                    </a:ext>
                  </a:extLst>
                </a:gridCol>
                <a:gridCol w="5119226">
                  <a:extLst>
                    <a:ext uri="{9D8B030D-6E8A-4147-A177-3AD203B41FA5}">
                      <a16:colId xmlns:a16="http://schemas.microsoft.com/office/drawing/2014/main" val="4269364416"/>
                    </a:ext>
                  </a:extLst>
                </a:gridCol>
                <a:gridCol w="1346965">
                  <a:extLst>
                    <a:ext uri="{9D8B030D-6E8A-4147-A177-3AD203B41FA5}">
                      <a16:colId xmlns:a16="http://schemas.microsoft.com/office/drawing/2014/main" val="1361764891"/>
                    </a:ext>
                  </a:extLst>
                </a:gridCol>
              </a:tblGrid>
              <a:tr h="1059044">
                <a:tc gridSpan="3">
                  <a:txBody>
                    <a:bodyPr/>
                    <a:lstStyle/>
                    <a:p>
                      <a:pPr>
                        <a:spcAft>
                          <a:spcPts val="0"/>
                        </a:spcAft>
                      </a:pPr>
                      <a:r>
                        <a:rPr lang="da-DK" sz="1200" b="1" dirty="0">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pPr>
                        <a:spcAft>
                          <a:spcPts val="0"/>
                        </a:spcAft>
                      </a:pPr>
                      <a:r>
                        <a:rPr lang="da-DK" sz="1200" b="1" dirty="0">
                          <a:effectLst/>
                          <a:latin typeface="Verdana" panose="020B0604030504040204" pitchFamily="34" charset="0"/>
                          <a:ea typeface="Calibri" panose="020F0502020204030204" pitchFamily="34" charset="0"/>
                        </a:rPr>
                        <a:t>Klarere rammer for tilrettelæggelse af skoledagen</a:t>
                      </a:r>
                      <a:r>
                        <a:rPr lang="da-DK" sz="1200" b="1" dirty="0">
                          <a:solidFill>
                            <a:srgbClr val="1F497D"/>
                          </a:solidFill>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pPr>
                        <a:spcAft>
                          <a:spcPts val="0"/>
                        </a:spcAft>
                      </a:pPr>
                      <a:r>
                        <a:rPr lang="da-DK" sz="1200" b="1" dirty="0">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407981787"/>
                  </a:ext>
                </a:extLst>
              </a:tr>
              <a:tr h="1323805">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Kortere skoleugen i indskolingen</a:t>
                      </a:r>
                      <a:endParaRPr lang="da-DK"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Skoleugen afkortes med 90 klokketimer årligt – svarende til 2,25 time ugentligt. Der er en forventning om, at de frigivne ressourcer anvendes til kvalitetsforbedringer i skolen – og ikke som en mulighed for at gennemføre besparelser på området.</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2019/2020</a:t>
                      </a:r>
                      <a:endParaRPr lang="da-DK"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261635"/>
                  </a:ext>
                </a:extLst>
              </a:tr>
              <a:tr h="1323805">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Forenkling og klare rammer for anvendelse af § 16b om omlægning af understøttende undervisning til tovoksen-timer.</a:t>
                      </a:r>
                      <a:endParaRPr lang="da-DK" sz="11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 </a:t>
                      </a:r>
                      <a:endParaRPr lang="da-DK"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Indskolingen kan der fortsat konverteres generelt</a:t>
                      </a:r>
                      <a:endParaRPr lang="da-DK" sz="11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For udskolingen og mellemtrinnet kan der konverteres op til 2 klokketimers understøttende </a:t>
                      </a:r>
                      <a:r>
                        <a:rPr lang="da-DK" sz="1000" dirty="0" smtClean="0">
                          <a:effectLst/>
                          <a:latin typeface="Verdana" panose="020B0604030504040204" pitchFamily="34" charset="0"/>
                          <a:ea typeface="Calibri" panose="020F0502020204030204" pitchFamily="34" charset="0"/>
                        </a:rPr>
                        <a:t>undervisning.</a:t>
                      </a:r>
                      <a:endParaRPr lang="da-DK"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2019/2020</a:t>
                      </a:r>
                      <a:endParaRPr lang="da-DK"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16938"/>
                  </a:ext>
                </a:extLst>
              </a:tr>
            </a:tbl>
          </a:graphicData>
        </a:graphic>
      </p:graphicFrame>
      <p:sp>
        <p:nvSpPr>
          <p:cNvPr id="6" name="Rectangle 2"/>
          <p:cNvSpPr>
            <a:spLocks noChangeArrowheads="1"/>
          </p:cNvSpPr>
          <p:nvPr/>
        </p:nvSpPr>
        <p:spPr bwMode="auto">
          <a:xfrm>
            <a:off x="1761052" y="2473939"/>
            <a:ext cx="12164497" cy="704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a-DK"/>
          </a:p>
        </p:txBody>
      </p:sp>
    </p:spTree>
    <p:extLst>
      <p:ext uri="{BB962C8B-B14F-4D97-AF65-F5344CB8AC3E}">
        <p14:creationId xmlns:p14="http://schemas.microsoft.com/office/powerpoint/2010/main" val="3525172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473203026"/>
              </p:ext>
            </p:extLst>
          </p:nvPr>
        </p:nvGraphicFramePr>
        <p:xfrm>
          <a:off x="1155469" y="66503"/>
          <a:ext cx="9318568" cy="6650183"/>
        </p:xfrm>
        <a:graphic>
          <a:graphicData uri="http://schemas.openxmlformats.org/drawingml/2006/table">
            <a:tbl>
              <a:tblPr firstRow="1" firstCol="1" bandRow="1"/>
              <a:tblGrid>
                <a:gridCol w="2397792">
                  <a:extLst>
                    <a:ext uri="{9D8B030D-6E8A-4147-A177-3AD203B41FA5}">
                      <a16:colId xmlns:a16="http://schemas.microsoft.com/office/drawing/2014/main" val="3559822965"/>
                    </a:ext>
                  </a:extLst>
                </a:gridCol>
                <a:gridCol w="5479117">
                  <a:extLst>
                    <a:ext uri="{9D8B030D-6E8A-4147-A177-3AD203B41FA5}">
                      <a16:colId xmlns:a16="http://schemas.microsoft.com/office/drawing/2014/main" val="1283164675"/>
                    </a:ext>
                  </a:extLst>
                </a:gridCol>
                <a:gridCol w="1441659">
                  <a:extLst>
                    <a:ext uri="{9D8B030D-6E8A-4147-A177-3AD203B41FA5}">
                      <a16:colId xmlns:a16="http://schemas.microsoft.com/office/drawing/2014/main" val="2219740938"/>
                    </a:ext>
                  </a:extLst>
                </a:gridCol>
              </a:tblGrid>
              <a:tr h="499687">
                <a:tc gridSpan="3">
                  <a:txBody>
                    <a:bodyPr/>
                    <a:lstStyle/>
                    <a:p>
                      <a:pPr>
                        <a:spcAft>
                          <a:spcPts val="0"/>
                        </a:spcAft>
                      </a:pPr>
                      <a:r>
                        <a:rPr lang="da-DK" sz="1050" b="1">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b="1">
                          <a:effectLst/>
                          <a:latin typeface="Verdana" panose="020B0604030504040204" pitchFamily="34" charset="0"/>
                          <a:ea typeface="Calibri" panose="020F0502020204030204" pitchFamily="34" charset="0"/>
                        </a:rPr>
                        <a:t>Øget faglighed og kvalitet</a:t>
                      </a:r>
                      <a:endParaRPr lang="da-DK" sz="1050">
                        <a:effectLst/>
                        <a:latin typeface="Calibri" panose="020F0502020204030204" pitchFamily="34" charset="0"/>
                        <a:ea typeface="Calibri" panose="020F0502020204030204" pitchFamily="34" charset="0"/>
                      </a:endParaRPr>
                    </a:p>
                    <a:p>
                      <a:pPr>
                        <a:spcAft>
                          <a:spcPts val="0"/>
                        </a:spcAft>
                      </a:pPr>
                      <a:r>
                        <a:rPr lang="da-DK" sz="1050" b="1">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4073572594"/>
                  </a:ext>
                </a:extLst>
              </a:tr>
              <a:tr h="999375">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Kvalitetsløft af den understøttende undervisning</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dirty="0">
                          <a:effectLst/>
                          <a:latin typeface="Verdana" panose="020B0604030504040204" pitchFamily="34" charset="0"/>
                          <a:ea typeface="Calibri" panose="020F0502020204030204" pitchFamily="34" charset="0"/>
                        </a:rPr>
                        <a:t> </a:t>
                      </a:r>
                      <a:endParaRPr lang="da-DK" sz="1050" dirty="0">
                        <a:effectLst/>
                        <a:latin typeface="Calibri" panose="020F0502020204030204" pitchFamily="34" charset="0"/>
                        <a:ea typeface="Calibri" panose="020F0502020204030204" pitchFamily="34" charset="0"/>
                      </a:endParaRPr>
                    </a:p>
                    <a:p>
                      <a:pPr>
                        <a:spcAft>
                          <a:spcPts val="0"/>
                        </a:spcAft>
                      </a:pPr>
                      <a:r>
                        <a:rPr lang="da-DK" sz="1050" dirty="0">
                          <a:effectLst/>
                          <a:latin typeface="Verdana" panose="020B0604030504040204" pitchFamily="34" charset="0"/>
                          <a:ea typeface="Calibri" panose="020F0502020204030204" pitchFamily="34" charset="0"/>
                        </a:rPr>
                        <a:t>Ressourcetilførsel til flere lærere og pædagoger:</a:t>
                      </a:r>
                      <a:endParaRPr lang="da-DK" sz="105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dirty="0">
                          <a:effectLst/>
                          <a:latin typeface="Verdana" panose="020B0604030504040204" pitchFamily="34" charset="0"/>
                          <a:ea typeface="Calibri" panose="020F0502020204030204" pitchFamily="34" charset="0"/>
                        </a:rPr>
                        <a:t>Finansieres dels af frigivne midler fra en kortere skoleuge i indskolingen og dels af statslige midler.</a:t>
                      </a:r>
                      <a:endParaRPr lang="da-DK" sz="105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dirty="0">
                          <a:effectLst/>
                          <a:latin typeface="Verdana" panose="020B0604030504040204" pitchFamily="34" charset="0"/>
                          <a:ea typeface="Calibri" panose="020F0502020204030204" pitchFamily="34" charset="0"/>
                        </a:rPr>
                        <a:t>Kompensation til kommunerne for øget aktivitet i fritidstilbud.</a:t>
                      </a:r>
                      <a:endParaRPr lang="da-DK" sz="1050" dirty="0">
                        <a:effectLst/>
                        <a:latin typeface="Calibri" panose="020F0502020204030204" pitchFamily="34" charset="0"/>
                        <a:ea typeface="Calibri" panose="020F0502020204030204" pitchFamily="34" charset="0"/>
                      </a:endParaRPr>
                    </a:p>
                    <a:p>
                      <a:pPr marL="457200">
                        <a:spcAft>
                          <a:spcPts val="0"/>
                        </a:spcAft>
                      </a:pPr>
                      <a:r>
                        <a:rPr lang="da-DK" sz="1050" dirty="0">
                          <a:effectLst/>
                          <a:latin typeface="Verdana" panose="020B0604030504040204" pitchFamily="34" charset="0"/>
                          <a:ea typeface="Calibri" panose="020F0502020204030204" pitchFamily="34" charset="0"/>
                        </a:rPr>
                        <a:t> </a:t>
                      </a:r>
                      <a:endParaRPr lang="da-DK" sz="1050" dirty="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2019/2020</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491518"/>
                  </a:ext>
                </a:extLst>
              </a:tr>
              <a:tr h="2238359">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Prioritering af udvalgte fag</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u="sng">
                          <a:effectLst/>
                          <a:latin typeface="Verdana" panose="020B0604030504040204" pitchFamily="34" charset="0"/>
                          <a:ea typeface="Calibri" panose="020F0502020204030204" pitchFamily="34" charset="0"/>
                        </a:rPr>
                        <a:t>Ekstra fagtimer</a:t>
                      </a:r>
                      <a:r>
                        <a:rPr lang="da-DK" sz="1050">
                          <a:effectLst/>
                          <a:latin typeface="Verdana" panose="020B0604030504040204" pitchFamily="34" charset="0"/>
                          <a:ea typeface="Calibri" panose="020F0502020204030204" pitchFamily="34" charset="0"/>
                        </a:rPr>
                        <a:t> (timer går fra den understøttende undervisning)</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3o timer til tysk eller fransk i 5. klasse (= en lektion om ugen)</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3o timer til billedkunst i 6. klasse (= en lektion om ugen)</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3o timer til historie i 9. klasse (=en lektion om ugen)</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u="sng">
                          <a:effectLst/>
                          <a:latin typeface="Verdana" panose="020B0604030504040204" pitchFamily="34" charset="0"/>
                          <a:ea typeface="Calibri" panose="020F0502020204030204" pitchFamily="34" charset="0"/>
                        </a:rPr>
                        <a:t>Flytning af fagtimer</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30 timer i idræt flyttes fra mellemtrin til udskoling</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3o timer i dansk flyttes fra 3. klasse til 2. klasse</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u="sng">
                          <a:effectLst/>
                          <a:latin typeface="Verdana" panose="020B0604030504040204" pitchFamily="34" charset="0"/>
                          <a:ea typeface="Calibri" panose="020F0502020204030204" pitchFamily="34" charset="0"/>
                        </a:rPr>
                        <a:t>Øvrige ændringer</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Madkundskab i 5.-6. klasse</a:t>
                      </a:r>
                      <a:endParaRPr lang="da-DK" sz="105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50">
                          <a:effectLst/>
                          <a:latin typeface="Verdana" panose="020B0604030504040204" pitchFamily="34" charset="0"/>
                          <a:ea typeface="Calibri" panose="020F0502020204030204" pitchFamily="34" charset="0"/>
                        </a:rPr>
                        <a:t>Håndværk og design i 3. klasse</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2020/2021</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Der vil være overgangsbestemmelser for nogle fag.</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8950557"/>
                  </a:ext>
                </a:extLst>
              </a:tr>
              <a:tr h="666250">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Styrket læseindsats</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Tre-årig målrettet indsats for 1.-9. klassetrin for at reducere antallet af svage læsere.</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Forventeligt med start i 2019/2020</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070820"/>
                  </a:ext>
                </a:extLst>
              </a:tr>
              <a:tr h="706850">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Reduktion af faglige bindinger for undervisningen</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De faglige bindinger i de tværgående temaer ”It og medier” samt ”Innovation og entreprenørskab” reduceres. Det betyder, at temaerne kobles på færre fag.</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Er besluttet.</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394712"/>
                  </a:ext>
                </a:extLst>
              </a:tr>
              <a:tr h="832812">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Færre vikarer og justeret kompetencedækning</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Færre og bedre kvalificerede vikarer.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Kompetencedækningsmålet om 95%  skydes fra 2020 til 2025.</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2019/2020</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596996"/>
                  </a:ext>
                </a:extLst>
              </a:tr>
              <a:tr h="706850">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Kanonlister og styrket fokus på Rigsfællesskab</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Undersøgelse af anvendelse af kanonlister i dansk og historie.</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Rigsfællesskabet skal være en obligatorisk del af folkeskolens undervisning.</a:t>
                      </a:r>
                      <a:endParaRPr lang="da-DK" sz="1050">
                        <a:effectLst/>
                        <a:latin typeface="Calibri" panose="020F0502020204030204" pitchFamily="34" charset="0"/>
                        <a:ea typeface="Calibri" panose="020F0502020204030204" pitchFamily="34" charset="0"/>
                      </a:endParaRPr>
                    </a:p>
                    <a:p>
                      <a:pPr>
                        <a:spcAft>
                          <a:spcPts val="0"/>
                        </a:spcAft>
                      </a:pPr>
                      <a:r>
                        <a:rPr lang="da-DK" sz="1050">
                          <a:effectLst/>
                          <a:latin typeface="Verdana" panose="020B0604030504040204" pitchFamily="34" charset="0"/>
                          <a:ea typeface="Calibri" panose="020F0502020204030204" pitchFamily="34" charset="0"/>
                        </a:rPr>
                        <a:t> </a:t>
                      </a:r>
                      <a:endParaRPr lang="da-DK" sz="105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50" dirty="0">
                          <a:effectLst/>
                          <a:latin typeface="Verdana" panose="020B0604030504040204" pitchFamily="34" charset="0"/>
                          <a:ea typeface="Calibri" panose="020F0502020204030204" pitchFamily="34" charset="0"/>
                        </a:rPr>
                        <a:t> </a:t>
                      </a:r>
                      <a:endParaRPr lang="da-DK" sz="1050" dirty="0">
                        <a:effectLst/>
                        <a:latin typeface="Calibri" panose="020F0502020204030204" pitchFamily="34" charset="0"/>
                        <a:ea typeface="Calibri" panose="020F0502020204030204" pitchFamily="34" charset="0"/>
                      </a:endParaRPr>
                    </a:p>
                    <a:p>
                      <a:pPr>
                        <a:spcAft>
                          <a:spcPts val="0"/>
                        </a:spcAft>
                      </a:pPr>
                      <a:r>
                        <a:rPr lang="da-DK" sz="1050" dirty="0">
                          <a:effectLst/>
                          <a:latin typeface="Verdana" panose="020B0604030504040204" pitchFamily="34" charset="0"/>
                          <a:ea typeface="Calibri" panose="020F0502020204030204" pitchFamily="34" charset="0"/>
                        </a:rPr>
                        <a:t>Afventer undersøgelse</a:t>
                      </a:r>
                      <a:endParaRPr lang="da-DK" sz="1050" dirty="0">
                        <a:effectLst/>
                        <a:latin typeface="Calibri" panose="020F0502020204030204" pitchFamily="34" charset="0"/>
                        <a:ea typeface="Calibri" panose="020F0502020204030204" pitchFamily="34" charset="0"/>
                      </a:endParaRPr>
                    </a:p>
                  </a:txBody>
                  <a:tcPr marL="48229" marR="48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504060"/>
                  </a:ext>
                </a:extLst>
              </a:tr>
            </a:tbl>
          </a:graphicData>
        </a:graphic>
      </p:graphicFrame>
    </p:spTree>
    <p:extLst>
      <p:ext uri="{BB962C8B-B14F-4D97-AF65-F5344CB8AC3E}">
        <p14:creationId xmlns:p14="http://schemas.microsoft.com/office/powerpoint/2010/main" val="1755352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3300002427"/>
              </p:ext>
            </p:extLst>
          </p:nvPr>
        </p:nvGraphicFramePr>
        <p:xfrm>
          <a:off x="1734347" y="354083"/>
          <a:ext cx="8315740" cy="5656018"/>
        </p:xfrm>
        <a:graphic>
          <a:graphicData uri="http://schemas.openxmlformats.org/drawingml/2006/table">
            <a:tbl>
              <a:tblPr firstRow="1" firstCol="1" bandRow="1"/>
              <a:tblGrid>
                <a:gridCol w="2139751">
                  <a:extLst>
                    <a:ext uri="{9D8B030D-6E8A-4147-A177-3AD203B41FA5}">
                      <a16:colId xmlns:a16="http://schemas.microsoft.com/office/drawing/2014/main" val="499643717"/>
                    </a:ext>
                  </a:extLst>
                </a:gridCol>
                <a:gridCol w="4889476">
                  <a:extLst>
                    <a:ext uri="{9D8B030D-6E8A-4147-A177-3AD203B41FA5}">
                      <a16:colId xmlns:a16="http://schemas.microsoft.com/office/drawing/2014/main" val="514289664"/>
                    </a:ext>
                  </a:extLst>
                </a:gridCol>
                <a:gridCol w="1286513">
                  <a:extLst>
                    <a:ext uri="{9D8B030D-6E8A-4147-A177-3AD203B41FA5}">
                      <a16:colId xmlns:a16="http://schemas.microsoft.com/office/drawing/2014/main" val="290497794"/>
                    </a:ext>
                  </a:extLst>
                </a:gridCol>
              </a:tblGrid>
              <a:tr h="616002">
                <a:tc gridSpan="3">
                  <a:txBody>
                    <a:bodyPr/>
                    <a:lstStyle/>
                    <a:p>
                      <a:pPr>
                        <a:spcAft>
                          <a:spcPts val="0"/>
                        </a:spcAft>
                      </a:pPr>
                      <a:r>
                        <a:rPr lang="da-DK" sz="1100" b="1">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100" b="1">
                          <a:effectLst/>
                          <a:latin typeface="Verdana" panose="020B0604030504040204" pitchFamily="34" charset="0"/>
                          <a:ea typeface="Calibri" panose="020F0502020204030204" pitchFamily="34" charset="0"/>
                        </a:rPr>
                        <a:t>Øget frihed</a:t>
                      </a:r>
                      <a:endParaRPr lang="da-DK" sz="1000">
                        <a:effectLst/>
                        <a:latin typeface="Calibri" panose="020F0502020204030204" pitchFamily="34" charset="0"/>
                        <a:ea typeface="Calibri" panose="020F0502020204030204" pitchFamily="34" charset="0"/>
                      </a:endParaRPr>
                    </a:p>
                    <a:p>
                      <a:pPr>
                        <a:spcAft>
                          <a:spcPts val="0"/>
                        </a:spcAft>
                      </a:pPr>
                      <a:r>
                        <a:rPr lang="da-DK" sz="1100" b="1">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304625236"/>
                  </a:ext>
                </a:extLst>
              </a:tr>
              <a:tr h="840003">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Udvidet kompetence til skolebestyrelser ved ansættelse af skoleleder</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Mindst en forældrerepræsentant for skolebestyrelsen skal deltage i beslutningen om, hvem der skal tilbydes ansættelse i stillingen.</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2019/2020</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21641"/>
                  </a:ext>
                </a:extLst>
              </a:tr>
              <a:tr h="1008003">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Mulighed for </a:t>
                      </a:r>
                      <a:r>
                        <a:rPr lang="da-DK" sz="1000" dirty="0" err="1">
                          <a:effectLst/>
                          <a:latin typeface="Verdana" panose="020B0604030504040204" pitchFamily="34" charset="0"/>
                          <a:ea typeface="Calibri" panose="020F0502020204030204" pitchFamily="34" charset="0"/>
                        </a:rPr>
                        <a:t>to-årig</a:t>
                      </a:r>
                      <a:r>
                        <a:rPr lang="da-DK" sz="1000" dirty="0">
                          <a:effectLst/>
                          <a:latin typeface="Verdana" panose="020B0604030504040204" pitchFamily="34" charset="0"/>
                          <a:ea typeface="Calibri" panose="020F0502020204030204" pitchFamily="34" charset="0"/>
                        </a:rPr>
                        <a:t> valgperiode for forældrerepræsentanterne til skolebestyrelsen</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Valgperioden ændres fra fire til to år.</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2019/2020</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898927"/>
                  </a:ext>
                </a:extLst>
              </a:tr>
              <a:tr h="840003">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Forenkling af elevplanen</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Elevplanen skal forenkles og de eksisterende planer i udskolingen skal så vidt muligt integreres. Forligskredsen skal tage stilling til en forenklet elevplan, når den foreligger.</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Afventer udspil fra rådgivningsgruppe</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706508"/>
                  </a:ext>
                </a:extLst>
              </a:tr>
              <a:tr h="672002">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Evaluering af de nationale test</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Forligskredsen vil tage stilling til eventuel justering af de nationale test, når evalueringen foreligger.</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Afventer evaluering</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84834"/>
                  </a:ext>
                </a:extLst>
              </a:tr>
              <a:tr h="1680005">
                <a:tc>
                  <a:txBody>
                    <a:bodyPr/>
                    <a:lstStyle/>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Øget didaktisk frihed og styrket professionel dømmekraft i folkeskolen.</a:t>
                      </a:r>
                      <a:endParaRPr lang="da-DK" sz="1000">
                        <a:effectLst/>
                        <a:latin typeface="Calibri" panose="020F0502020204030204" pitchFamily="34" charset="0"/>
                        <a:ea typeface="Calibri" panose="020F0502020204030204" pitchFamily="34" charset="0"/>
                      </a:endParaRPr>
                    </a:p>
                    <a:p>
                      <a:pPr>
                        <a:spcAft>
                          <a:spcPts val="0"/>
                        </a:spcAft>
                      </a:pPr>
                      <a:r>
                        <a:rPr lang="da-DK" sz="1000">
                          <a:effectLst/>
                          <a:latin typeface="Verdana" panose="020B0604030504040204" pitchFamily="34" charset="0"/>
                          <a:ea typeface="Calibri" panose="020F0502020204030204" pitchFamily="34" charset="0"/>
                        </a:rPr>
                        <a:t> </a:t>
                      </a:r>
                      <a:endParaRPr lang="da-DK" sz="100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Aftalepartierne bakker op om allerede igangsatte initiativer:</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Løsne bindingerne i Fælles Mål (maj 2017)</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Lokal dialog om meningsfuld brug af læringsplatformene kan understøttes</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Regeringens naturvidenskabsstrategi (marts 2018)</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Aftale om styrket praksisfaglighed (juni 2018)</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Oprettelse af et nationalt center for fremmedsprog (november 2017)</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Styrkelse af sundheds- og seksualundervisning og familiekundskab</a:t>
                      </a:r>
                      <a:endParaRPr lang="da-DK" sz="1000" dirty="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a-DK" sz="1000" dirty="0">
                          <a:effectLst/>
                          <a:latin typeface="Verdana" panose="020B0604030504040204" pitchFamily="34" charset="0"/>
                          <a:ea typeface="Calibri" panose="020F0502020204030204" pitchFamily="34" charset="0"/>
                        </a:rPr>
                        <a:t> </a:t>
                      </a:r>
                      <a:endParaRPr lang="da-DK" sz="1000" dirty="0">
                        <a:effectLst/>
                        <a:latin typeface="Calibri" panose="020F0502020204030204" pitchFamily="34" charset="0"/>
                        <a:ea typeface="Calibri" panose="020F0502020204030204" pitchFamily="34" charset="0"/>
                      </a:endParaRPr>
                    </a:p>
                    <a:p>
                      <a:pPr>
                        <a:spcAft>
                          <a:spcPts val="0"/>
                        </a:spcAft>
                      </a:pPr>
                      <a:r>
                        <a:rPr lang="da-DK" sz="1000" dirty="0">
                          <a:effectLst/>
                          <a:latin typeface="Verdana" panose="020B0604030504040204" pitchFamily="34" charset="0"/>
                          <a:ea typeface="Calibri" panose="020F0502020204030204" pitchFamily="34" charset="0"/>
                        </a:rPr>
                        <a:t>Igangsættelse er aftalt</a:t>
                      </a:r>
                      <a:endParaRPr lang="da-DK" sz="1000" dirty="0">
                        <a:effectLst/>
                        <a:latin typeface="Calibri" panose="020F0502020204030204" pitchFamily="34" charset="0"/>
                        <a:ea typeface="Calibri" panose="020F0502020204030204" pitchFamily="34" charset="0"/>
                      </a:endParaRPr>
                    </a:p>
                  </a:txBody>
                  <a:tcPr marL="60064" marR="60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666611"/>
                  </a:ext>
                </a:extLst>
              </a:tr>
            </a:tbl>
          </a:graphicData>
        </a:graphic>
      </p:graphicFrame>
    </p:spTree>
    <p:extLst>
      <p:ext uri="{BB962C8B-B14F-4D97-AF65-F5344CB8AC3E}">
        <p14:creationId xmlns:p14="http://schemas.microsoft.com/office/powerpoint/2010/main" val="1485887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26</Words>
  <Application>Microsoft Office PowerPoint</Application>
  <PresentationFormat>Widescreen</PresentationFormat>
  <Paragraphs>134</Paragraphs>
  <Slides>4</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4</vt:i4>
      </vt:variant>
    </vt:vector>
  </HeadingPairs>
  <TitlesOfParts>
    <vt:vector size="10" baseType="lpstr">
      <vt:lpstr>Arial</vt:lpstr>
      <vt:lpstr>Calibri</vt:lpstr>
      <vt:lpstr>Calibri Light</vt:lpstr>
      <vt:lpstr>Symbol</vt:lpstr>
      <vt:lpstr>Verdana</vt:lpstr>
      <vt:lpstr>Office-tema</vt:lpstr>
      <vt:lpstr>PowerPoint-præsentation</vt:lpstr>
      <vt:lpstr>PowerPoint-præsentation</vt:lpstr>
      <vt:lpstr>PowerPoint-præsentation</vt:lpstr>
      <vt:lpstr>PowerPoint-præsentation</vt:lpstr>
    </vt:vector>
  </TitlesOfParts>
  <Company>Helsingør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Procesplan for implementering af Aula med fokus på den gode skole-hjem kommunikation.</dc:title>
  <dc:creator>Leo Bilgrav Nielsen</dc:creator>
  <cp:lastModifiedBy>Christina Rasmussen</cp:lastModifiedBy>
  <cp:revision>5</cp:revision>
  <dcterms:created xsi:type="dcterms:W3CDTF">2019-03-19T06:06:17Z</dcterms:created>
  <dcterms:modified xsi:type="dcterms:W3CDTF">2019-04-04T09:09:03Z</dcterms:modified>
</cp:coreProperties>
</file>